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3" r:id="rId4"/>
    <p:sldId id="273" r:id="rId5"/>
    <p:sldId id="274" r:id="rId6"/>
    <p:sldId id="275" r:id="rId7"/>
    <p:sldId id="276" r:id="rId8"/>
    <p:sldId id="277" r:id="rId9"/>
    <p:sldId id="278" r:id="rId10"/>
    <p:sldId id="279" r:id="rId11"/>
    <p:sldId id="280" r:id="rId12"/>
    <p:sldId id="281" r:id="rId13"/>
    <p:sldId id="282" r:id="rId14"/>
    <p:sldId id="284" r:id="rId15"/>
    <p:sldId id="283" r:id="rId16"/>
    <p:sldId id="28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6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40"/>
    <p:restoredTop sz="94648"/>
  </p:normalViewPr>
  <p:slideViewPr>
    <p:cSldViewPr snapToGrid="0">
      <p:cViewPr>
        <p:scale>
          <a:sx n="101" d="100"/>
          <a:sy n="101" d="100"/>
        </p:scale>
        <p:origin x="760" y="528"/>
      </p:cViewPr>
      <p:guideLst>
        <p:guide orient="horz" pos="4065"/>
        <p:guide pos="6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FB027-9A8F-8045-B502-6E167BAEF5E5}" type="datetimeFigureOut">
              <a:rPr lang="fr-FR" smtClean="0"/>
              <a:t>25/03/2024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88883-77D9-E642-A531-AC0A04F456F7}" type="slidenum">
              <a:rPr lang="fr-FR" smtClean="0"/>
              <a:t>‹N°›</a:t>
            </a:fld>
            <a:endParaRPr lang="fr-FR"/>
          </a:p>
        </p:txBody>
      </p:sp>
    </p:spTree>
    <p:extLst>
      <p:ext uri="{BB962C8B-B14F-4D97-AF65-F5344CB8AC3E}">
        <p14:creationId xmlns:p14="http://schemas.microsoft.com/office/powerpoint/2010/main" val="1859002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3459D-186F-551F-CB3B-E6813D4F82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45061EF-876F-0C14-5F4C-D7B09F28D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496CDE-2F81-E31B-FB39-C82412C51982}"/>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1DCB0CB6-9E87-F200-62F1-0A0DF733F2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78C859-7A53-A4BE-4B86-254E97C48DD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21736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116A35-3B44-199D-085D-6593036C2F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E80909-99C7-09F0-06B7-66BE7DD6CFC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B66834-CBDE-6B93-304A-7797336E01F1}"/>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58CD4B0D-455A-3780-4A79-6718F0FA869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6A6415-9D9B-7B31-9906-F034F3E2C80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71613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45698FE-75A1-43CD-E839-AACD4B7AE0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EC1CDA6-EF88-4E61-1542-02E2F2AFBC9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68403C-0F50-B14D-E0F8-C695D2A90140}"/>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E8EE3AEA-E1CF-8ACE-BBC7-EF35980ABD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4F48C4-5B57-6415-1D27-1BFF156CD6CF}"/>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96355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26A74-9337-F568-084C-5B028A49823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867A5AC-1DF4-53F8-B2ED-E049868C685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1CCA94-1593-A1A8-9974-77B370B90A1A}"/>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0E4E2F6A-D101-B9ED-6877-9C4C883BD8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AA3FD0-6382-ED9D-5B0F-992485C644D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58720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ADC1B-42FA-D514-6614-68360291577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5BFE2FB-D080-75F5-E053-806E078A2F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6BF9F10-72C9-0B98-CED6-EE821854AC87}"/>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80CF0F1B-22E7-65BF-EFBB-89B3504578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BCE60E-BA73-2302-CFB4-E6EF97AB078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929904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4D333-9062-0102-4A9E-8970429FD3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6184AC5-9C1F-204A-9C51-53AD2050350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66689EC-5AF7-0CE6-03AE-1C3EF4C341E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4E2BB4-D0B7-B9A2-0F21-C8F00C01EFFA}"/>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6" name="Espace réservé du pied de page 5">
            <a:extLst>
              <a:ext uri="{FF2B5EF4-FFF2-40B4-BE49-F238E27FC236}">
                <a16:creationId xmlns:a16="http://schemas.microsoft.com/office/drawing/2014/main" id="{0FA00C0A-53F0-9667-C7B2-11A7048C39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F7F8B8F-C802-9722-3FC2-F908DBF6E9F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404555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F26F12-C725-4811-648A-0B32561DE66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AFAE426-E207-2541-9AD3-3570389C3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2C6F237-5E4F-A5AB-59E7-0D17B66DBF2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1129C99-52C2-AFAD-601D-2A5D27465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E3A9398-A3CE-27F4-4608-075F936519F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5FC215F-BB8F-9BA1-1601-32D9803A9C83}"/>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8" name="Espace réservé du pied de page 7">
            <a:extLst>
              <a:ext uri="{FF2B5EF4-FFF2-40B4-BE49-F238E27FC236}">
                <a16:creationId xmlns:a16="http://schemas.microsoft.com/office/drawing/2014/main" id="{12AECB20-0C35-690D-8F1E-BBFCC31F5C2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1A0E668-D0A5-A1C5-38D6-7E6B2190E404}"/>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4067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EEBC4-ADD2-BBD6-2427-716EBA2CA5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03778B8-2D13-3DE9-37A7-C9FC33C44A38}"/>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4" name="Espace réservé du pied de page 3">
            <a:extLst>
              <a:ext uri="{FF2B5EF4-FFF2-40B4-BE49-F238E27FC236}">
                <a16:creationId xmlns:a16="http://schemas.microsoft.com/office/drawing/2014/main" id="{750AA4D5-409A-156E-1E6A-E3750C7AB64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D9B8708-8D74-8D27-E705-CC4B4A54B62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214838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BDFB924-5CBB-54BE-FB45-DEDD2F7C558E}"/>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3" name="Espace réservé du pied de page 2">
            <a:extLst>
              <a:ext uri="{FF2B5EF4-FFF2-40B4-BE49-F238E27FC236}">
                <a16:creationId xmlns:a16="http://schemas.microsoft.com/office/drawing/2014/main" id="{FC033648-0341-A9FA-11D5-6FD5A8B74E0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EC1FF30-C49E-C24C-42B6-6F3301E21A5A}"/>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6480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61B07-BFA1-8AB2-7024-5CE56E2968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6EBA7BA-BDC0-1737-178E-E72B746F90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2F7CF34-6709-17DF-6856-A122BD53A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B20E22-5870-EEC8-4177-63738B96A943}"/>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6" name="Espace réservé du pied de page 5">
            <a:extLst>
              <a:ext uri="{FF2B5EF4-FFF2-40B4-BE49-F238E27FC236}">
                <a16:creationId xmlns:a16="http://schemas.microsoft.com/office/drawing/2014/main" id="{92A30C95-F663-B4DC-CD83-A9BB7E8F10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C25A8B-0938-E107-E8A1-D31B6FB56F4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28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1063B-6540-B4DE-AE56-38A940023C8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17C5A19-87B1-D7E9-435E-AF0EE7FA2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88222A7-A971-6C34-DE81-9E9D5EC5E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B20FBB-E14B-9706-D6E9-7CD688BFA0C3}"/>
              </a:ext>
            </a:extLst>
          </p:cNvPr>
          <p:cNvSpPr>
            <a:spLocks noGrp="1"/>
          </p:cNvSpPr>
          <p:nvPr>
            <p:ph type="dt" sz="half" idx="10"/>
          </p:nvPr>
        </p:nvSpPr>
        <p:spPr/>
        <p:txBody>
          <a:bodyPr/>
          <a:lstStyle/>
          <a:p>
            <a:fld id="{77B41EF1-082E-9B44-8715-0E686EE35673}" type="datetimeFigureOut">
              <a:rPr lang="fr-FR" smtClean="0"/>
              <a:t>25/03/2024</a:t>
            </a:fld>
            <a:endParaRPr lang="fr-FR"/>
          </a:p>
        </p:txBody>
      </p:sp>
      <p:sp>
        <p:nvSpPr>
          <p:cNvPr id="6" name="Espace réservé du pied de page 5">
            <a:extLst>
              <a:ext uri="{FF2B5EF4-FFF2-40B4-BE49-F238E27FC236}">
                <a16:creationId xmlns:a16="http://schemas.microsoft.com/office/drawing/2014/main" id="{3A277DFA-CC38-1401-DD34-877A9ED45DB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7684D54-221C-DDE5-5A97-BD1D686462A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42163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401964-F7DA-31BA-AFBD-8C5BE1B629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86A0A6-C4C4-F570-3000-0CF85667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36DF44-B271-3E0E-FC4B-5802E24A9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41EF1-082E-9B44-8715-0E686EE35673}" type="datetimeFigureOut">
              <a:rPr lang="fr-FR" smtClean="0"/>
              <a:t>25/03/2024</a:t>
            </a:fld>
            <a:endParaRPr lang="fr-FR"/>
          </a:p>
        </p:txBody>
      </p:sp>
      <p:sp>
        <p:nvSpPr>
          <p:cNvPr id="5" name="Espace réservé du pied de page 4">
            <a:extLst>
              <a:ext uri="{FF2B5EF4-FFF2-40B4-BE49-F238E27FC236}">
                <a16:creationId xmlns:a16="http://schemas.microsoft.com/office/drawing/2014/main" id="{86B42A73-1FB8-AF44-2682-2D03210AE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F3B9995-535B-CD1B-1D0F-DDE9CE157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69596-6740-7946-B5A3-DA16E24E2420}" type="slidenum">
              <a:rPr lang="fr-FR" smtClean="0"/>
              <a:t>‹N°›</a:t>
            </a:fld>
            <a:endParaRPr lang="fr-FR"/>
          </a:p>
        </p:txBody>
      </p:sp>
    </p:spTree>
    <p:extLst>
      <p:ext uri="{BB962C8B-B14F-4D97-AF65-F5344CB8AC3E}">
        <p14:creationId xmlns:p14="http://schemas.microsoft.com/office/powerpoint/2010/main" val="3356303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kicklox.com/lexique/javascript/"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hostinger.fr/hebergement-web" TargetMode="External"/><Relationship Id="rId5" Type="http://schemas.openxmlformats.org/officeDocument/2006/relationships/hyperlink" Target="mailto:contact@menumaker.qwenta.com" TargetMode="External"/><Relationship Id="rId4" Type="http://schemas.openxmlformats.org/officeDocument/2006/relationships/hyperlink" Target="http://www.menumaker.qwenta.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1" name="Rectangle 10">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re 1">
            <a:extLst>
              <a:ext uri="{FF2B5EF4-FFF2-40B4-BE49-F238E27FC236}">
                <a16:creationId xmlns:a16="http://schemas.microsoft.com/office/drawing/2014/main" id="{A160B33F-40AA-6DDA-9410-79592788CDE1}"/>
              </a:ext>
            </a:extLst>
          </p:cNvPr>
          <p:cNvSpPr>
            <a:spLocks noGrp="1"/>
          </p:cNvSpPr>
          <p:nvPr>
            <p:ph type="ctrTitle"/>
          </p:nvPr>
        </p:nvSpPr>
        <p:spPr>
          <a:xfrm>
            <a:off x="2087174" y="1023254"/>
            <a:ext cx="8017652" cy="2690413"/>
          </a:xfrm>
        </p:spPr>
        <p:txBody>
          <a:bodyPr anchor="ctr">
            <a:normAutofit/>
          </a:bodyPr>
          <a:lstStyle/>
          <a:p>
            <a:r>
              <a:rPr lang="fr-FR" sz="5400" dirty="0">
                <a:solidFill>
                  <a:srgbClr val="FFFFFF"/>
                </a:solidFill>
              </a:rPr>
              <a:t>Spécifications techniques</a:t>
            </a:r>
          </a:p>
        </p:txBody>
      </p:sp>
      <p:pic>
        <p:nvPicPr>
          <p:cNvPr id="5" name="Image 4" descr="Une image contenant noir, obscurité&#10;&#10;Description générée automatiquement">
            <a:extLst>
              <a:ext uri="{FF2B5EF4-FFF2-40B4-BE49-F238E27FC236}">
                <a16:creationId xmlns:a16="http://schemas.microsoft.com/office/drawing/2014/main" id="{75653282-CA6C-A09D-7F33-CE4C2D720A21}"/>
              </a:ext>
            </a:extLst>
          </p:cNvPr>
          <p:cNvPicPr>
            <a:picLocks noChangeAspect="1"/>
          </p:cNvPicPr>
          <p:nvPr/>
        </p:nvPicPr>
        <p:blipFill>
          <a:blip r:embed="rId2"/>
          <a:stretch>
            <a:fillRect/>
          </a:stretch>
        </p:blipFill>
        <p:spPr>
          <a:xfrm>
            <a:off x="586986" y="5304788"/>
            <a:ext cx="3000375" cy="1059915"/>
          </a:xfrm>
          <a:prstGeom prst="rect">
            <a:avLst/>
          </a:prstGeom>
        </p:spPr>
      </p:pic>
      <p:sp>
        <p:nvSpPr>
          <p:cNvPr id="6" name="Triangle rectangle 5">
            <a:extLst>
              <a:ext uri="{FF2B5EF4-FFF2-40B4-BE49-F238E27FC236}">
                <a16:creationId xmlns:a16="http://schemas.microsoft.com/office/drawing/2014/main" id="{5394A153-2BF1-00DC-121E-2FF7727B5EBF}"/>
              </a:ext>
            </a:extLst>
          </p:cNvPr>
          <p:cNvSpPr/>
          <p:nvPr/>
        </p:nvSpPr>
        <p:spPr>
          <a:xfrm rot="10800000">
            <a:off x="10189028" y="-4"/>
            <a:ext cx="2002970" cy="2046518"/>
          </a:xfrm>
          <a:prstGeom prst="r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 name="image1.png">
            <a:extLst>
              <a:ext uri="{FF2B5EF4-FFF2-40B4-BE49-F238E27FC236}">
                <a16:creationId xmlns:a16="http://schemas.microsoft.com/office/drawing/2014/main" id="{3F3E2E6C-12B1-88EE-78B9-846FDF9000E9}"/>
              </a:ext>
            </a:extLst>
          </p:cNvPr>
          <p:cNvPicPr/>
          <p:nvPr/>
        </p:nvPicPr>
        <p:blipFill>
          <a:blip r:embed="rId3"/>
          <a:srcRect/>
          <a:stretch>
            <a:fillRect/>
          </a:stretch>
        </p:blipFill>
        <p:spPr>
          <a:xfrm rot="2719298">
            <a:off x="10823077" y="356037"/>
            <a:ext cx="1306371" cy="720000"/>
          </a:xfrm>
          <a:prstGeom prst="rect">
            <a:avLst/>
          </a:prstGeom>
          <a:ln/>
        </p:spPr>
      </p:pic>
    </p:spTree>
    <p:extLst>
      <p:ext uri="{BB962C8B-B14F-4D97-AF65-F5344CB8AC3E}">
        <p14:creationId xmlns:p14="http://schemas.microsoft.com/office/powerpoint/2010/main" val="411079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61EE628B-4FE4-E9A7-91C5-904B3A3922C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2A42AFB-12CE-28DB-D765-3AA0F34737BB}"/>
              </a:ext>
            </a:extLst>
          </p:cNvPr>
          <p:cNvSpPr>
            <a:spLocks noGrp="1"/>
          </p:cNvSpPr>
          <p:nvPr>
            <p:ph type="title"/>
          </p:nvPr>
        </p:nvSpPr>
        <p:spPr/>
        <p:txBody>
          <a:bodyPr/>
          <a:lstStyle/>
          <a:p>
            <a:r>
              <a:rPr lang="fr-FR" u="sng" dirty="0"/>
              <a:t>II. Liens avec le backend :</a:t>
            </a:r>
          </a:p>
        </p:txBody>
      </p:sp>
      <p:sp>
        <p:nvSpPr>
          <p:cNvPr id="4" name="Triangle rectangle 3">
            <a:extLst>
              <a:ext uri="{FF2B5EF4-FFF2-40B4-BE49-F238E27FC236}">
                <a16:creationId xmlns:a16="http://schemas.microsoft.com/office/drawing/2014/main" id="{426C483C-4AAA-5225-71A8-76957369F25C}"/>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A63581C5-1346-807C-B394-10F83F81292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EC6D14E8-DDCC-F6CC-DFA4-7F0E3B2AB62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BE30854-19BA-97BB-BA83-D7B68FAC1FD6}"/>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0" indent="0" algn="just">
              <a:buNone/>
            </a:pPr>
            <a:r>
              <a:rPr lang="fr-CH" u="sng" dirty="0">
                <a:latin typeface="Montserrat" pitchFamily="2" charset="77"/>
              </a:rPr>
              <a:t>Languages serveur :</a:t>
            </a:r>
            <a:r>
              <a:rPr lang="fr-CH" dirty="0">
                <a:latin typeface="Montserrat" pitchFamily="2" charset="77"/>
              </a:rPr>
              <a:t> </a:t>
            </a:r>
            <a:r>
              <a:rPr lang="fr-CH" sz="1800" dirty="0" err="1">
                <a:latin typeface="Montserrat" pitchFamily="2" charset="77"/>
              </a:rPr>
              <a:t>Node.js</a:t>
            </a:r>
            <a:r>
              <a:rPr lang="fr-CH" sz="1800" dirty="0">
                <a:latin typeface="Montserrat" pitchFamily="2" charset="77"/>
              </a:rPr>
              <a:t> car </a:t>
            </a:r>
            <a:r>
              <a:rPr lang="fr-CH" sz="1800" dirty="0" err="1">
                <a:latin typeface="Montserrat" pitchFamily="2" charset="77"/>
              </a:rPr>
              <a:t>Express.js</a:t>
            </a:r>
            <a:r>
              <a:rPr lang="fr-CH" sz="1800" dirty="0">
                <a:latin typeface="Montserrat" pitchFamily="2" charset="77"/>
              </a:rPr>
              <a:t> fonctionne avec ce </a:t>
            </a:r>
            <a:r>
              <a:rPr lang="fr-CH" sz="1800" dirty="0" err="1">
                <a:latin typeface="Montserrat" pitchFamily="2" charset="77"/>
              </a:rPr>
              <a:t>language</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r>
              <a:rPr lang="fr-CH" u="sng" dirty="0">
                <a:latin typeface="Montserrat" pitchFamily="2" charset="77"/>
              </a:rPr>
              <a:t>Besoin d’une API ? :</a:t>
            </a:r>
            <a:r>
              <a:rPr lang="fr-CH" dirty="0">
                <a:latin typeface="Montserrat" pitchFamily="2" charset="77"/>
              </a:rPr>
              <a:t> </a:t>
            </a:r>
            <a:r>
              <a:rPr lang="fr-CH" sz="1800" dirty="0">
                <a:latin typeface="Montserrat" pitchFamily="2" charset="77"/>
              </a:rPr>
              <a:t>Oui plusieurs même. API REST, API IG et API Deliveroo </a:t>
            </a:r>
            <a:endParaRPr lang="fr-FR" sz="1800" dirty="0">
              <a:latin typeface="Montserrat" pitchFamily="2" charset="77"/>
            </a:endParaRPr>
          </a:p>
          <a:p>
            <a:pPr marL="0" indent="0" algn="just">
              <a:buNone/>
            </a:pPr>
            <a:endParaRPr lang="fr-FR" sz="1800" i="1" dirty="0">
              <a:latin typeface="Montserrat" pitchFamily="2" charset="77"/>
            </a:endParaRPr>
          </a:p>
          <a:p>
            <a:pPr marL="0" indent="0" algn="just">
              <a:buNone/>
            </a:pPr>
            <a:r>
              <a:rPr lang="fr-CH" u="sng" dirty="0">
                <a:latin typeface="Montserrat" pitchFamily="2" charset="77"/>
              </a:rPr>
              <a:t>Base de données choisie:</a:t>
            </a:r>
            <a:r>
              <a:rPr lang="fr-CH" dirty="0">
                <a:latin typeface="Montserrat" pitchFamily="2" charset="77"/>
              </a:rPr>
              <a:t> </a:t>
            </a:r>
            <a:r>
              <a:rPr lang="fr-CH" sz="1800" dirty="0">
                <a:latin typeface="Montserrat" pitchFamily="2" charset="77"/>
              </a:rPr>
              <a:t>MongoDB. Parfaite pour un projet de cette taille et fait partie de l’environnement MERN.</a:t>
            </a:r>
            <a:endParaRPr lang="fr-FR" sz="18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0" name="Image 9" descr="Une image contenant Police, Graphique, logo, graphisme&#10;&#10;Description générée automatiquement">
            <a:extLst>
              <a:ext uri="{FF2B5EF4-FFF2-40B4-BE49-F238E27FC236}">
                <a16:creationId xmlns:a16="http://schemas.microsoft.com/office/drawing/2014/main" id="{C64C1C07-5CCB-882A-A151-9CDE0E481B90}"/>
              </a:ext>
            </a:extLst>
          </p:cNvPr>
          <p:cNvPicPr>
            <a:picLocks noChangeAspect="1"/>
          </p:cNvPicPr>
          <p:nvPr/>
        </p:nvPicPr>
        <p:blipFill rotWithShape="1">
          <a:blip r:embed="rId4"/>
          <a:srcRect t="19589" b="27109"/>
          <a:stretch/>
        </p:blipFill>
        <p:spPr>
          <a:xfrm>
            <a:off x="4269601" y="5054599"/>
            <a:ext cx="3652798" cy="1090862"/>
          </a:xfrm>
          <a:prstGeom prst="rect">
            <a:avLst/>
          </a:prstGeom>
        </p:spPr>
      </p:pic>
    </p:spTree>
    <p:extLst>
      <p:ext uri="{BB962C8B-B14F-4D97-AF65-F5344CB8AC3E}">
        <p14:creationId xmlns:p14="http://schemas.microsoft.com/office/powerpoint/2010/main" val="280758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B0B70892-5878-7225-C19A-41AD868253C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8345E2E-4E72-3B1A-FA5C-F3A9ADEA02B9}"/>
              </a:ext>
            </a:extLst>
          </p:cNvPr>
          <p:cNvSpPr>
            <a:spLocks noGrp="1"/>
          </p:cNvSpPr>
          <p:nvPr>
            <p:ph type="title"/>
          </p:nvPr>
        </p:nvSpPr>
        <p:spPr/>
        <p:txBody>
          <a:bodyPr/>
          <a:lstStyle/>
          <a:p>
            <a:r>
              <a:rPr lang="fr-FR" u="sng" dirty="0"/>
              <a:t>II. Liens avec le backend :</a:t>
            </a:r>
          </a:p>
        </p:txBody>
      </p:sp>
      <p:sp>
        <p:nvSpPr>
          <p:cNvPr id="4" name="Triangle rectangle 3">
            <a:extLst>
              <a:ext uri="{FF2B5EF4-FFF2-40B4-BE49-F238E27FC236}">
                <a16:creationId xmlns:a16="http://schemas.microsoft.com/office/drawing/2014/main" id="{20DF121C-111D-5CCD-153B-9B3C9DFBCA83}"/>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3A4680F-CCE3-4A71-F0EE-2913F69F7F48}"/>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6226BF09-C4AF-0B55-A3C2-BAD7C38BFB5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692FBAC1-E103-E101-3AA6-C7CB5D8304D6}"/>
              </a:ext>
            </a:extLst>
          </p:cNvPr>
          <p:cNvSpPr>
            <a:spLocks noGrp="1"/>
          </p:cNvSpPr>
          <p:nvPr>
            <p:ph idx="1"/>
          </p:nvPr>
        </p:nvSpPr>
        <p:spPr>
          <a:xfrm>
            <a:off x="838200" y="2030876"/>
            <a:ext cx="10515600" cy="897097"/>
          </a:xfrm>
          <a:scene3d>
            <a:camera prst="orthographicFront"/>
            <a:lightRig rig="threePt" dir="t"/>
          </a:scene3d>
          <a:sp3d>
            <a:bevelT w="57150"/>
          </a:sp3d>
        </p:spPr>
        <p:txBody>
          <a:bodyPr>
            <a:normAutofit/>
          </a:bodyPr>
          <a:lstStyle/>
          <a:p>
            <a:pPr marL="0" indent="0" algn="just">
              <a:buNone/>
            </a:pPr>
            <a:r>
              <a:rPr lang="fr-CH" u="sng" dirty="0">
                <a:latin typeface="Montserrat" pitchFamily="2" charset="77"/>
              </a:rPr>
              <a:t>MERN :</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8" name="Image 7" descr="Une image contenant Police, Graphique, graphisme, capture d’écran&#10;&#10;Description générée automatiquement">
            <a:extLst>
              <a:ext uri="{FF2B5EF4-FFF2-40B4-BE49-F238E27FC236}">
                <a16:creationId xmlns:a16="http://schemas.microsoft.com/office/drawing/2014/main" id="{BDEC95AB-15CD-85BF-7CE5-9B454E4C117E}"/>
              </a:ext>
            </a:extLst>
          </p:cNvPr>
          <p:cNvPicPr>
            <a:picLocks noChangeAspect="1"/>
          </p:cNvPicPr>
          <p:nvPr/>
        </p:nvPicPr>
        <p:blipFill>
          <a:blip r:embed="rId4"/>
          <a:stretch>
            <a:fillRect/>
          </a:stretch>
        </p:blipFill>
        <p:spPr>
          <a:xfrm>
            <a:off x="3722409" y="2055818"/>
            <a:ext cx="4747182" cy="1826590"/>
          </a:xfrm>
          <a:prstGeom prst="rect">
            <a:avLst/>
          </a:prstGeom>
        </p:spPr>
      </p:pic>
      <p:sp>
        <p:nvSpPr>
          <p:cNvPr id="10" name="ZoneTexte 9">
            <a:extLst>
              <a:ext uri="{FF2B5EF4-FFF2-40B4-BE49-F238E27FC236}">
                <a16:creationId xmlns:a16="http://schemas.microsoft.com/office/drawing/2014/main" id="{34BD7BC8-01D2-A4B0-4763-82379679ED86}"/>
              </a:ext>
            </a:extLst>
          </p:cNvPr>
          <p:cNvSpPr txBox="1"/>
          <p:nvPr/>
        </p:nvSpPr>
        <p:spPr>
          <a:xfrm>
            <a:off x="883734" y="4655425"/>
            <a:ext cx="10424532" cy="1200329"/>
          </a:xfrm>
          <a:prstGeom prst="rect">
            <a:avLst/>
          </a:prstGeom>
          <a:noFill/>
        </p:spPr>
        <p:txBody>
          <a:bodyPr wrap="square" rtlCol="0">
            <a:spAutoFit/>
          </a:bodyPr>
          <a:lstStyle/>
          <a:p>
            <a:r>
              <a:rPr lang="fr-CH" b="0" i="0" dirty="0">
                <a:effectLst/>
                <a:latin typeface="Montserrat" pitchFamily="2" charset="77"/>
              </a:rPr>
              <a:t>MERN est un acronyme représentant </a:t>
            </a:r>
            <a:r>
              <a:rPr lang="fr-CH" dirty="0">
                <a:latin typeface="Montserrat" pitchFamily="2" charset="77"/>
              </a:rPr>
              <a:t>un ensemble de technologies (à la fois côté serveur et côté client) permettant de développer des applications web full stack. La MERN Stack est très populaire auprès de nombreux développeurs car elle permet de développer rapidement des applications web full stack avec </a:t>
            </a:r>
            <a:r>
              <a:rPr lang="fr-CH" dirty="0">
                <a:latin typeface="Montserrat" pitchFamily="2" charset="77"/>
                <a:hlinkClick r:id="rId5" tooltip="JavaScript">
                  <a:extLst>
                    <a:ext uri="{A12FA001-AC4F-418D-AE19-62706E023703}">
                      <ahyp:hlinkClr xmlns:ahyp="http://schemas.microsoft.com/office/drawing/2018/hyperlinkcolor" val="tx"/>
                    </a:ext>
                  </a:extLst>
                </a:hlinkClick>
              </a:rPr>
              <a:t>Javascript</a:t>
            </a:r>
            <a:r>
              <a:rPr lang="fr-CH" dirty="0">
                <a:latin typeface="Montserrat" pitchFamily="2" charset="77"/>
              </a:rPr>
              <a:t>.</a:t>
            </a:r>
            <a:endParaRPr lang="fr-FR" dirty="0">
              <a:latin typeface="Montserrat" pitchFamily="2" charset="77"/>
            </a:endParaRPr>
          </a:p>
        </p:txBody>
      </p:sp>
    </p:spTree>
    <p:extLst>
      <p:ext uri="{BB962C8B-B14F-4D97-AF65-F5344CB8AC3E}">
        <p14:creationId xmlns:p14="http://schemas.microsoft.com/office/powerpoint/2010/main" val="2334004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376608A0-40BB-F426-247A-299632745DC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D7B205-7973-90AF-2FEC-1C58A4EEAF7F}"/>
              </a:ext>
            </a:extLst>
          </p:cNvPr>
          <p:cNvSpPr>
            <a:spLocks noGrp="1"/>
          </p:cNvSpPr>
          <p:nvPr>
            <p:ph type="title"/>
          </p:nvPr>
        </p:nvSpPr>
        <p:spPr/>
        <p:txBody>
          <a:bodyPr/>
          <a:lstStyle/>
          <a:p>
            <a:r>
              <a:rPr lang="fr-FR" u="sng" dirty="0"/>
              <a:t>III. Nom de domaine et hébergement :</a:t>
            </a:r>
          </a:p>
        </p:txBody>
      </p:sp>
      <p:sp>
        <p:nvSpPr>
          <p:cNvPr id="4" name="Triangle rectangle 3">
            <a:extLst>
              <a:ext uri="{FF2B5EF4-FFF2-40B4-BE49-F238E27FC236}">
                <a16:creationId xmlns:a16="http://schemas.microsoft.com/office/drawing/2014/main" id="{EAB9DCB6-ED4E-8CCE-0675-72B392667356}"/>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2E11F52A-1B3B-200E-4990-3673210B7F82}"/>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B050B844-F6B4-0BD5-DC7A-DF607C9151B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E8846415-1228-5301-AC77-80A96318ADB7}"/>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Nom du domaine : </a:t>
            </a:r>
            <a:r>
              <a:rPr lang="fr-FR" sz="1800" u="none" strike="noStrike" dirty="0">
                <a:solidFill>
                  <a:srgbClr val="0000FF"/>
                </a:solidFill>
                <a:effectLst/>
                <a:latin typeface="Montserrat" pitchFamily="2" charset="77"/>
                <a:ea typeface="Montserrat" pitchFamily="2" charset="77"/>
                <a:cs typeface="Montserrat" pitchFamily="2" charset="77"/>
                <a:hlinkClick r:id="rId4"/>
              </a:rPr>
              <a:t>www.menumaker.qwenta.com</a:t>
            </a:r>
            <a:r>
              <a:rPr lang="fr-FR" sz="1800" u="none" strike="noStrike" dirty="0">
                <a:effectLst/>
                <a:latin typeface="Montserrat" pitchFamily="2" charset="77"/>
                <a:ea typeface="Montserrat" pitchFamily="2" charset="77"/>
                <a:cs typeface="Montserrat" pitchFamily="2" charset="77"/>
              </a:rPr>
              <a:t> (sous domaine pertinent)</a:t>
            </a: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Adresses e-mail : </a:t>
            </a:r>
            <a:r>
              <a:rPr lang="fr-FR" sz="1800" u="none" strike="noStrike" dirty="0">
                <a:solidFill>
                  <a:srgbClr val="0000FF"/>
                </a:solidFill>
                <a:effectLst/>
                <a:latin typeface="Montserrat" pitchFamily="2" charset="77"/>
                <a:ea typeface="Montserrat" pitchFamily="2" charset="77"/>
                <a:cs typeface="Montserrat" pitchFamily="2" charset="77"/>
                <a:hlinkClick r:id="rId5"/>
              </a:rPr>
              <a:t>contact@menumaker.qwenta.com</a:t>
            </a:r>
            <a:r>
              <a:rPr lang="fr-FR" sz="1800" u="none" strike="noStrike" dirty="0">
                <a:effectLst/>
                <a:latin typeface="Montserrat" pitchFamily="2" charset="77"/>
                <a:ea typeface="Montserrat" pitchFamily="2" charset="77"/>
                <a:cs typeface="Montserrat" pitchFamily="2" charset="77"/>
              </a:rPr>
              <a:t> (permet de pas mélanger avec les autres activités de </a:t>
            </a:r>
            <a:r>
              <a:rPr lang="fr-FR" sz="1800" dirty="0" err="1">
                <a:latin typeface="Montserrat" pitchFamily="2" charset="77"/>
                <a:ea typeface="Montserrat" pitchFamily="2" charset="77"/>
                <a:cs typeface="Montserrat" pitchFamily="2" charset="77"/>
              </a:rPr>
              <a:t>Q</a:t>
            </a:r>
            <a:r>
              <a:rPr lang="fr-FR" sz="1800" u="none" strike="noStrike" dirty="0" err="1">
                <a:effectLst/>
                <a:latin typeface="Montserrat" pitchFamily="2" charset="77"/>
                <a:ea typeface="Montserrat" pitchFamily="2" charset="77"/>
                <a:cs typeface="Montserrat" pitchFamily="2" charset="77"/>
              </a:rPr>
              <a:t>wenta</a:t>
            </a:r>
            <a:r>
              <a:rPr lang="fr-FR" sz="1800" u="none" strike="noStrike" dirty="0">
                <a:effectLst/>
                <a:latin typeface="Montserrat" pitchFamily="2" charset="77"/>
                <a:ea typeface="Montserrat" pitchFamily="2" charset="77"/>
                <a:cs typeface="Montserrat" pitchFamily="2" charset="77"/>
              </a:rPr>
              <a:t>)</a:t>
            </a:r>
          </a:p>
          <a:p>
            <a:pPr marL="342900" lvl="0" indent="-342900">
              <a:lnSpc>
                <a:spcPct val="115000"/>
              </a:lnSpc>
              <a:buFont typeface="Arial" panose="020B0604020202020204" pitchFamily="34" charset="0"/>
              <a:buChar char="●"/>
            </a:pPr>
            <a:r>
              <a:rPr lang="fr-FR" sz="1800" dirty="0">
                <a:latin typeface="Montserrat" pitchFamily="2" charset="77"/>
                <a:ea typeface="Arial" panose="020B0604020202020204" pitchFamily="34" charset="0"/>
              </a:rPr>
              <a:t>Hébergeur web : </a:t>
            </a:r>
            <a:r>
              <a:rPr lang="fr-CH" sz="1800" u="none" strike="noStrike" dirty="0">
                <a:effectLst/>
                <a:latin typeface="Arial" panose="020B0604020202020204" pitchFamily="34" charset="0"/>
                <a:ea typeface="Arial" panose="020B0604020202020204" pitchFamily="34" charset="0"/>
                <a:hlinkClick r:id="rId6"/>
              </a:rPr>
              <a:t>https://www.hostinger.fr/hebergement-web</a:t>
            </a:r>
            <a:r>
              <a:rPr lang="fr-CH" sz="1800" u="none" strike="noStrike" dirty="0">
                <a:effectLst/>
                <a:latin typeface="Arial" panose="020B0604020202020204" pitchFamily="34" charset="0"/>
                <a:ea typeface="Arial" panose="020B0604020202020204" pitchFamily="34" charset="0"/>
              </a:rPr>
              <a:t> (10€ par mois avec full service)</a:t>
            </a:r>
          </a:p>
        </p:txBody>
      </p:sp>
      <p:pic>
        <p:nvPicPr>
          <p:cNvPr id="8" name="Image 7" descr="Une image contenant texte, capture d’écran, Police, Page web&#10;&#10;Description générée automatiquement">
            <a:extLst>
              <a:ext uri="{FF2B5EF4-FFF2-40B4-BE49-F238E27FC236}">
                <a16:creationId xmlns:a16="http://schemas.microsoft.com/office/drawing/2014/main" id="{7B8F0705-9D5E-8914-BD67-A6C33839B9E8}"/>
              </a:ext>
            </a:extLst>
          </p:cNvPr>
          <p:cNvPicPr>
            <a:picLocks noChangeAspect="1"/>
          </p:cNvPicPr>
          <p:nvPr/>
        </p:nvPicPr>
        <p:blipFill>
          <a:blip r:embed="rId7"/>
          <a:stretch>
            <a:fillRect/>
          </a:stretch>
        </p:blipFill>
        <p:spPr>
          <a:xfrm>
            <a:off x="960024" y="4005534"/>
            <a:ext cx="4516290" cy="2293666"/>
          </a:xfrm>
          <a:prstGeom prst="rect">
            <a:avLst/>
          </a:prstGeom>
        </p:spPr>
      </p:pic>
      <p:pic>
        <p:nvPicPr>
          <p:cNvPr id="10" name="Image 9" descr="Une image contenant texte, capture d’écran, Police, conception&#10;&#10;Description générée automatiquement">
            <a:extLst>
              <a:ext uri="{FF2B5EF4-FFF2-40B4-BE49-F238E27FC236}">
                <a16:creationId xmlns:a16="http://schemas.microsoft.com/office/drawing/2014/main" id="{44F3930D-9547-86DE-83FC-CF1FFB7DF21C}"/>
              </a:ext>
            </a:extLst>
          </p:cNvPr>
          <p:cNvPicPr>
            <a:picLocks noChangeAspect="1"/>
          </p:cNvPicPr>
          <p:nvPr/>
        </p:nvPicPr>
        <p:blipFill>
          <a:blip r:embed="rId8"/>
          <a:stretch>
            <a:fillRect/>
          </a:stretch>
        </p:blipFill>
        <p:spPr>
          <a:xfrm>
            <a:off x="7164150" y="4005534"/>
            <a:ext cx="4077628" cy="2293666"/>
          </a:xfrm>
          <a:prstGeom prst="rect">
            <a:avLst/>
          </a:prstGeom>
        </p:spPr>
      </p:pic>
    </p:spTree>
    <p:extLst>
      <p:ext uri="{BB962C8B-B14F-4D97-AF65-F5344CB8AC3E}">
        <p14:creationId xmlns:p14="http://schemas.microsoft.com/office/powerpoint/2010/main" val="361484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0D66D5C6-2446-87B4-9112-1284E137B3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2110FBE-333A-9949-CA0E-943388E18A77}"/>
              </a:ext>
            </a:extLst>
          </p:cNvPr>
          <p:cNvSpPr>
            <a:spLocks noGrp="1"/>
          </p:cNvSpPr>
          <p:nvPr>
            <p:ph type="title"/>
          </p:nvPr>
        </p:nvSpPr>
        <p:spPr/>
        <p:txBody>
          <a:bodyPr/>
          <a:lstStyle/>
          <a:p>
            <a:r>
              <a:rPr lang="fr-FR" u="sng" dirty="0"/>
              <a:t>IV. Accessibilité :</a:t>
            </a:r>
          </a:p>
        </p:txBody>
      </p:sp>
      <p:sp>
        <p:nvSpPr>
          <p:cNvPr id="4" name="Triangle rectangle 3">
            <a:extLst>
              <a:ext uri="{FF2B5EF4-FFF2-40B4-BE49-F238E27FC236}">
                <a16:creationId xmlns:a16="http://schemas.microsoft.com/office/drawing/2014/main" id="{E0C35EF5-FD68-E8DB-F980-738EDE6D19A4}"/>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410B756B-1976-49A6-48CD-D8F6289CB04D}"/>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818865E4-141F-A68A-B200-503B18B2B10E}"/>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95E4F5DF-8ACD-3632-0B17-ADF4AD0E6246}"/>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sng" strike="noStrike" dirty="0">
                <a:effectLst/>
                <a:latin typeface="Montserrat" pitchFamily="2" charset="77"/>
                <a:ea typeface="Montserrat" pitchFamily="2" charset="77"/>
                <a:cs typeface="Montserrat" pitchFamily="2" charset="77"/>
              </a:rPr>
              <a:t>Compatibilité navigateur : </a:t>
            </a:r>
            <a:r>
              <a:rPr lang="fr-FR" sz="1800" u="none" strike="noStrike" dirty="0">
                <a:effectLst/>
                <a:latin typeface="Montserrat" pitchFamily="2" charset="77"/>
                <a:ea typeface="Montserrat" pitchFamily="2" charset="77"/>
                <a:cs typeface="Montserrat" pitchFamily="2" charset="77"/>
              </a:rPr>
              <a:t>Focus principal sur la compatibilité des navigateurs Chrome, Firefox, Safari et EDGE. Ces quatre navigateurs représentent plus de 93% des navigateurs utilisés par des ordinateurs. </a:t>
            </a: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fr-FR" sz="1800" u="sng" strike="noStrike" dirty="0">
                <a:effectLst/>
                <a:latin typeface="Montserrat" pitchFamily="2" charset="77"/>
                <a:ea typeface="Montserrat" pitchFamily="2" charset="77"/>
                <a:cs typeface="Montserrat" pitchFamily="2" charset="77"/>
              </a:rPr>
              <a:t>Types d’appareils. :</a:t>
            </a:r>
            <a:r>
              <a:rPr lang="fr-FR" sz="1800" strike="noStrike" dirty="0">
                <a:effectLst/>
                <a:latin typeface="Montserrat" pitchFamily="2" charset="77"/>
                <a:ea typeface="Montserrat" pitchFamily="2" charset="77"/>
                <a:cs typeface="Montserrat" pitchFamily="2" charset="77"/>
              </a:rPr>
              <a:t> Il est demandé dans le brief de développer une version </a:t>
            </a:r>
            <a:r>
              <a:rPr lang="fr-FR" sz="1800" u="none" strike="noStrike" dirty="0">
                <a:effectLst/>
                <a:latin typeface="Montserrat" pitchFamily="2" charset="77"/>
                <a:ea typeface="Montserrat" pitchFamily="2" charset="77"/>
                <a:cs typeface="Montserrat" pitchFamily="2" charset="77"/>
              </a:rPr>
              <a:t>desktop, utilisable pour un ordinateur. Pas de version mobile à prévoir dans le développement du Menu Maker. </a:t>
            </a: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2098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9C9AE786-DDBB-38E6-609C-511494599F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2435656-843D-5C4A-69F7-4D1E85D7BC1F}"/>
              </a:ext>
            </a:extLst>
          </p:cNvPr>
          <p:cNvSpPr>
            <a:spLocks noGrp="1"/>
          </p:cNvSpPr>
          <p:nvPr>
            <p:ph type="title"/>
          </p:nvPr>
        </p:nvSpPr>
        <p:spPr/>
        <p:txBody>
          <a:bodyPr/>
          <a:lstStyle/>
          <a:p>
            <a:r>
              <a:rPr lang="fr-FR" u="sng" dirty="0"/>
              <a:t>V. Service tiers:</a:t>
            </a:r>
          </a:p>
        </p:txBody>
      </p:sp>
      <p:sp>
        <p:nvSpPr>
          <p:cNvPr id="4" name="Triangle rectangle 3">
            <a:extLst>
              <a:ext uri="{FF2B5EF4-FFF2-40B4-BE49-F238E27FC236}">
                <a16:creationId xmlns:a16="http://schemas.microsoft.com/office/drawing/2014/main" id="{6709B1C9-7D6A-CDF1-8238-2DC055C99DD9}"/>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8D42AFBE-3748-5DBD-44C9-372F56412365}"/>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FDD2388-9384-4D75-8103-8A763BD7CF7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4A1D468C-CAEF-BEAF-D868-658E138A09DD}"/>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Noms et justification de ceux qui devront être implémentés pour le bon fonctionnement et le suivi du site (par exemple les plugins).</a:t>
            </a:r>
          </a:p>
          <a:p>
            <a:pPr marL="342900" lvl="0" indent="-342900">
              <a:lnSpc>
                <a:spcPct val="115000"/>
              </a:lnSpc>
              <a:buFont typeface="Arial" panose="020B0604020202020204" pitchFamily="34" charset="0"/>
              <a:buChar char="●"/>
            </a:pPr>
            <a:r>
              <a:rPr lang="fr-FR" sz="1800" dirty="0">
                <a:latin typeface="Montserrat" pitchFamily="2" charset="77"/>
                <a:ea typeface="Arial" panose="020B0604020202020204" pitchFamily="34" charset="0"/>
              </a:rPr>
              <a:t>Google Analytics </a:t>
            </a:r>
          </a:p>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Arial" panose="020B0604020202020204" pitchFamily="34" charset="0"/>
              </a:rPr>
              <a:t>Meta pixel</a:t>
            </a: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41280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872B5B18-5FAD-8631-D219-E666792332B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565668C-9524-86E5-D450-8EF83A65ABAE}"/>
              </a:ext>
            </a:extLst>
          </p:cNvPr>
          <p:cNvSpPr>
            <a:spLocks noGrp="1"/>
          </p:cNvSpPr>
          <p:nvPr>
            <p:ph type="title"/>
          </p:nvPr>
        </p:nvSpPr>
        <p:spPr/>
        <p:txBody>
          <a:bodyPr/>
          <a:lstStyle/>
          <a:p>
            <a:r>
              <a:rPr lang="fr-FR" u="sng" dirty="0"/>
              <a:t>VI. Sécurité:</a:t>
            </a:r>
          </a:p>
        </p:txBody>
      </p:sp>
      <p:sp>
        <p:nvSpPr>
          <p:cNvPr id="4" name="Triangle rectangle 3">
            <a:extLst>
              <a:ext uri="{FF2B5EF4-FFF2-40B4-BE49-F238E27FC236}">
                <a16:creationId xmlns:a16="http://schemas.microsoft.com/office/drawing/2014/main" id="{192674F5-AC63-8758-F1CD-0167769AE09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F02B7B86-B305-C491-1F98-4D119F9F523C}"/>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0F2AAC0-0485-77BD-3FF2-40E96198135A}"/>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701912F-564A-EB6C-831D-8F3F06D34798}"/>
              </a:ext>
            </a:extLst>
          </p:cNvPr>
          <p:cNvSpPr>
            <a:spLocks noGrp="1"/>
          </p:cNvSpPr>
          <p:nvPr>
            <p:ph idx="1"/>
          </p:nvPr>
        </p:nvSpPr>
        <p:spPr>
          <a:xfrm>
            <a:off x="838200" y="2030876"/>
            <a:ext cx="5158923" cy="4248761"/>
          </a:xfrm>
          <a:scene3d>
            <a:camera prst="orthographicFront"/>
            <a:lightRig rig="threePt" dir="t"/>
          </a:scene3d>
          <a:sp3d>
            <a:bevelT w="57150"/>
          </a:sp3d>
        </p:spPr>
        <p:txBody>
          <a:bodyPr>
            <a:normAutofit/>
          </a:bodyPr>
          <a:lstStyle/>
          <a:p>
            <a:pPr marL="342900" indent="-342900">
              <a:lnSpc>
                <a:spcPct val="115000"/>
              </a:lnSpc>
              <a:buFont typeface="Arial" panose="020B0604020202020204" pitchFamily="34" charset="0"/>
              <a:buChar char="●"/>
            </a:pPr>
            <a:r>
              <a:rPr lang="fr-CH" sz="1800" u="none" strike="noStrike" dirty="0">
                <a:effectLst/>
                <a:latin typeface="Montserrat" pitchFamily="2" charset="77"/>
                <a:ea typeface="Montserrat" pitchFamily="2" charset="77"/>
                <a:cs typeface="Montserrat" pitchFamily="2" charset="77"/>
              </a:rPr>
              <a:t>Site web en HTTPS</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Utilisation des SSL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Sécurité via l’hébergeur</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 Utilisation d’un CDN</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Demander l’utilisation de mot de passe complexe pour les utilisateurs.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 Respect de la RGPD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Protections des données utilisateurs</a:t>
            </a:r>
          </a:p>
          <a:p>
            <a:pPr marL="34290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p:txBody>
      </p:sp>
      <p:pic>
        <p:nvPicPr>
          <p:cNvPr id="8" name="Image 7" descr="Une image contenant texte, capture d’écran, Police&#10;&#10;Description générée automatiquement">
            <a:extLst>
              <a:ext uri="{FF2B5EF4-FFF2-40B4-BE49-F238E27FC236}">
                <a16:creationId xmlns:a16="http://schemas.microsoft.com/office/drawing/2014/main" id="{874731CD-4393-9A2C-FA26-20621F0C279F}"/>
              </a:ext>
            </a:extLst>
          </p:cNvPr>
          <p:cNvPicPr>
            <a:picLocks noChangeAspect="1"/>
          </p:cNvPicPr>
          <p:nvPr/>
        </p:nvPicPr>
        <p:blipFill>
          <a:blip r:embed="rId4"/>
          <a:stretch>
            <a:fillRect/>
          </a:stretch>
        </p:blipFill>
        <p:spPr>
          <a:xfrm>
            <a:off x="6194878" y="1504437"/>
            <a:ext cx="3594100" cy="4775200"/>
          </a:xfrm>
          <a:prstGeom prst="rect">
            <a:avLst/>
          </a:prstGeom>
        </p:spPr>
      </p:pic>
    </p:spTree>
    <p:extLst>
      <p:ext uri="{BB962C8B-B14F-4D97-AF65-F5344CB8AC3E}">
        <p14:creationId xmlns:p14="http://schemas.microsoft.com/office/powerpoint/2010/main" val="403696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6E2B767E-F4D8-4F6C-1EB3-75BAF23F53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F2A8E5-0612-3353-4926-27AEF27C019B}"/>
              </a:ext>
            </a:extLst>
          </p:cNvPr>
          <p:cNvSpPr>
            <a:spLocks noGrp="1"/>
          </p:cNvSpPr>
          <p:nvPr>
            <p:ph type="title"/>
          </p:nvPr>
        </p:nvSpPr>
        <p:spPr/>
        <p:txBody>
          <a:bodyPr/>
          <a:lstStyle/>
          <a:p>
            <a:r>
              <a:rPr lang="fr-FR" u="sng" dirty="0"/>
              <a:t>VI. Maintenance et futures MAJ :</a:t>
            </a:r>
          </a:p>
        </p:txBody>
      </p:sp>
      <p:sp>
        <p:nvSpPr>
          <p:cNvPr id="4" name="Triangle rectangle 3">
            <a:extLst>
              <a:ext uri="{FF2B5EF4-FFF2-40B4-BE49-F238E27FC236}">
                <a16:creationId xmlns:a16="http://schemas.microsoft.com/office/drawing/2014/main" id="{B4837013-0E40-58E6-E40A-186990CAE32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FE493B55-B476-D239-64F4-DA4AA0ECF65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FFA9684-5C38-4D8A-B74D-295F06B816B1}"/>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DF474B98-4C40-1610-7024-86DC5A8413C8}"/>
              </a:ext>
            </a:extLst>
          </p:cNvPr>
          <p:cNvSpPr>
            <a:spLocks noGrp="1"/>
          </p:cNvSpPr>
          <p:nvPr>
            <p:ph idx="1"/>
          </p:nvPr>
        </p:nvSpPr>
        <p:spPr>
          <a:xfrm>
            <a:off x="838200" y="2030875"/>
            <a:ext cx="10515600" cy="4461999"/>
          </a:xfrm>
          <a:scene3d>
            <a:camera prst="orthographicFront"/>
            <a:lightRig rig="threePt" dir="t"/>
          </a:scene3d>
          <a:sp3d>
            <a:bevelT w="57150"/>
          </a:sp3d>
        </p:spPr>
        <p:txBody>
          <a:bodyPr>
            <a:normAutofit/>
          </a:bodyPr>
          <a:lstStyle/>
          <a:p>
            <a:pPr marL="0" indent="0">
              <a:lnSpc>
                <a:spcPct val="115000"/>
              </a:lnSpc>
              <a:buNone/>
            </a:pPr>
            <a:r>
              <a:rPr lang="fr-CH" sz="2000" u="none" strike="noStrike" dirty="0">
                <a:effectLst/>
                <a:latin typeface="Montserrat" pitchFamily="2" charset="77"/>
                <a:ea typeface="Arial" panose="020B0604020202020204" pitchFamily="34" charset="0"/>
              </a:rPr>
              <a:t>Maintenance : </a:t>
            </a:r>
            <a:r>
              <a:rPr lang="fr-CH" sz="2000" u="none" strike="noStrike" dirty="0">
                <a:effectLst/>
                <a:latin typeface="Montserrat" pitchFamily="2" charset="77"/>
                <a:ea typeface="Montserrat" pitchFamily="2" charset="77"/>
                <a:cs typeface="Montserrat" pitchFamily="2" charset="77"/>
              </a:rPr>
              <a:t>½ journée par mois pour :</a:t>
            </a:r>
            <a:endParaRPr lang="fr-CH" sz="2000" u="none" strike="noStrike" dirty="0">
              <a:effectLst/>
              <a:latin typeface="Montserrat" pitchFamily="2" charset="77"/>
              <a:ea typeface="Arial" panose="020B0604020202020204" pitchFamily="34" charset="0"/>
            </a:endParaRPr>
          </a:p>
          <a:p>
            <a:pPr marL="800100" lvl="1" indent="-342900">
              <a:lnSpc>
                <a:spcPct val="115000"/>
              </a:lnSpc>
              <a:buFont typeface="Arial" panose="020B0604020202020204" pitchFamily="34" charset="0"/>
              <a:buChar char="●"/>
            </a:pPr>
            <a:r>
              <a:rPr lang="fr-CH" sz="1800" u="none" strike="noStrike" dirty="0">
                <a:effectLst/>
                <a:latin typeface="Montserrat" pitchFamily="2" charset="77"/>
                <a:ea typeface="Montserrat" pitchFamily="2" charset="77"/>
                <a:cs typeface="Montserrat" pitchFamily="2" charset="77"/>
              </a:rPr>
              <a:t>Détection et correction des bugs</a:t>
            </a:r>
          </a:p>
          <a:p>
            <a:pPr marL="800100" lvl="1" indent="-342900">
              <a:lnSpc>
                <a:spcPct val="115000"/>
              </a:lnSpc>
              <a:buFont typeface="Arial" panose="020B0604020202020204" pitchFamily="34" charset="0"/>
              <a:buChar char="●"/>
            </a:pPr>
            <a:r>
              <a:rPr lang="fr-CH" sz="1800" dirty="0">
                <a:latin typeface="Montserrat" pitchFamily="2" charset="77"/>
                <a:ea typeface="Montserrat" pitchFamily="2" charset="77"/>
                <a:cs typeface="Montserrat" pitchFamily="2" charset="77"/>
              </a:rPr>
              <a:t>Mise à jour (sécurité, performances, API, …)</a:t>
            </a:r>
            <a:endParaRPr lang="fr-CH" sz="1800" u="none" strike="noStrike" dirty="0">
              <a:effectLst/>
              <a:latin typeface="Montserrat" pitchFamily="2" charset="77"/>
              <a:ea typeface="Montserrat" pitchFamily="2" charset="77"/>
              <a:cs typeface="Montserrat" pitchFamily="2" charset="77"/>
            </a:endParaRPr>
          </a:p>
          <a:p>
            <a:pPr marL="800100" lvl="1" indent="-342900">
              <a:lnSpc>
                <a:spcPct val="115000"/>
              </a:lnSpc>
              <a:buFont typeface="Arial" panose="020B0604020202020204" pitchFamily="34" charset="0"/>
              <a:buChar char="●"/>
            </a:pPr>
            <a:r>
              <a:rPr lang="fr-CH" sz="1800" dirty="0">
                <a:latin typeface="Montserrat" pitchFamily="2" charset="77"/>
                <a:ea typeface="Montserrat" pitchFamily="2" charset="77"/>
                <a:cs typeface="Montserrat" pitchFamily="2" charset="77"/>
              </a:rPr>
              <a:t>SEO pour un meilleur référencement naturel</a:t>
            </a:r>
            <a:endParaRPr lang="fr-CH" sz="1800" u="none" strike="noStrike" dirty="0">
              <a:effectLst/>
              <a:latin typeface="Montserrat" pitchFamily="2" charset="77"/>
              <a:ea typeface="Montserrat" pitchFamily="2" charset="77"/>
              <a:cs typeface="Montserrat" pitchFamily="2" charset="77"/>
            </a:endParaRPr>
          </a:p>
          <a:p>
            <a:pPr marL="800100" lvl="1" indent="-342900">
              <a:lnSpc>
                <a:spcPct val="115000"/>
              </a:lnSpc>
              <a:buFont typeface="Arial" panose="020B0604020202020204" pitchFamily="34" charset="0"/>
              <a:buChar char="●"/>
            </a:pPr>
            <a:r>
              <a:rPr lang="fr-CH" sz="1800" u="none" strike="noStrike" dirty="0">
                <a:effectLst/>
                <a:latin typeface="Montserrat" pitchFamily="2" charset="77"/>
                <a:ea typeface="Arial" panose="020B0604020202020204" pitchFamily="34" charset="0"/>
              </a:rPr>
              <a:t>Modification de</a:t>
            </a:r>
            <a:r>
              <a:rPr lang="fr-CH" sz="1800" dirty="0">
                <a:latin typeface="Montserrat" pitchFamily="2" charset="77"/>
                <a:ea typeface="Arial" panose="020B0604020202020204" pitchFamily="34" charset="0"/>
              </a:rPr>
              <a:t> contenus textes ou visuels demander par Qwenta</a:t>
            </a:r>
          </a:p>
          <a:p>
            <a:pPr marL="800100" lvl="1" indent="-342900">
              <a:lnSpc>
                <a:spcPct val="115000"/>
              </a:lnSpc>
              <a:buFont typeface="Arial" panose="020B0604020202020204" pitchFamily="34" charset="0"/>
              <a:buChar char="●"/>
            </a:pPr>
            <a:endParaRPr lang="fr-CH" sz="1800" dirty="0">
              <a:latin typeface="Montserrat" pitchFamily="2" charset="77"/>
              <a:ea typeface="Arial" panose="020B0604020202020204" pitchFamily="34" charset="0"/>
            </a:endParaRPr>
          </a:p>
          <a:p>
            <a:pPr marL="0" indent="0">
              <a:lnSpc>
                <a:spcPct val="115000"/>
              </a:lnSpc>
              <a:buNone/>
            </a:pPr>
            <a:r>
              <a:rPr lang="fr-CH" sz="2200" dirty="0">
                <a:latin typeface="Montserrat" pitchFamily="2" charset="77"/>
                <a:ea typeface="Arial" panose="020B0604020202020204" pitchFamily="34" charset="0"/>
              </a:rPr>
              <a:t>Futures MAJ :</a:t>
            </a:r>
          </a:p>
          <a:p>
            <a:pPr lvl="1">
              <a:lnSpc>
                <a:spcPct val="115000"/>
              </a:lnSpc>
            </a:pPr>
            <a:r>
              <a:rPr lang="fr-CH" sz="1800" dirty="0">
                <a:latin typeface="Montserrat" pitchFamily="2" charset="77"/>
                <a:ea typeface="Arial" panose="020B0604020202020204" pitchFamily="34" charset="0"/>
              </a:rPr>
              <a:t>Version responsive du menu maker</a:t>
            </a:r>
          </a:p>
          <a:p>
            <a:pPr lvl="1">
              <a:lnSpc>
                <a:spcPct val="115000"/>
              </a:lnSpc>
            </a:pPr>
            <a:r>
              <a:rPr lang="fr-CH" sz="1800" dirty="0">
                <a:latin typeface="Montserrat" pitchFamily="2" charset="77"/>
                <a:ea typeface="Arial" panose="020B0604020202020204" pitchFamily="34" charset="0"/>
              </a:rPr>
              <a:t>Ajout de nouveaux exports du menu (</a:t>
            </a:r>
            <a:r>
              <a:rPr lang="fr-CH" sz="1800" dirty="0" err="1">
                <a:latin typeface="Montserrat" pitchFamily="2" charset="77"/>
                <a:ea typeface="Arial" panose="020B0604020202020204" pitchFamily="34" charset="0"/>
              </a:rPr>
              <a:t>uber</a:t>
            </a:r>
            <a:r>
              <a:rPr lang="fr-CH" sz="1800" dirty="0">
                <a:latin typeface="Montserrat" pitchFamily="2" charset="77"/>
                <a:ea typeface="Arial" panose="020B0604020202020204" pitchFamily="34" charset="0"/>
              </a:rPr>
              <a:t> </a:t>
            </a:r>
            <a:r>
              <a:rPr lang="fr-CH" sz="1800" dirty="0" err="1">
                <a:latin typeface="Montserrat" pitchFamily="2" charset="77"/>
                <a:ea typeface="Arial" panose="020B0604020202020204" pitchFamily="34" charset="0"/>
              </a:rPr>
              <a:t>eats</a:t>
            </a:r>
            <a:r>
              <a:rPr lang="fr-CH" sz="1800" dirty="0">
                <a:latin typeface="Montserrat" pitchFamily="2" charset="77"/>
                <a:ea typeface="Arial" panose="020B0604020202020204" pitchFamily="34" charset="0"/>
              </a:rPr>
              <a:t>, </a:t>
            </a:r>
            <a:r>
              <a:rPr lang="fr-CH" sz="1800" dirty="0" err="1">
                <a:latin typeface="Montserrat" pitchFamily="2" charset="77"/>
                <a:ea typeface="Arial" panose="020B0604020202020204" pitchFamily="34" charset="0"/>
              </a:rPr>
              <a:t>facebooks</a:t>
            </a:r>
            <a:r>
              <a:rPr lang="fr-CH" sz="1800" dirty="0">
                <a:latin typeface="Montserrat" pitchFamily="2" charset="77"/>
                <a:ea typeface="Arial" panose="020B0604020202020204" pitchFamily="34" charset="0"/>
              </a:rPr>
              <a:t>)</a:t>
            </a:r>
          </a:p>
          <a:p>
            <a:pPr lvl="1">
              <a:lnSpc>
                <a:spcPct val="115000"/>
              </a:lnSpc>
            </a:pPr>
            <a:r>
              <a:rPr lang="fr-CH" sz="1800" dirty="0">
                <a:latin typeface="Montserrat" pitchFamily="2" charset="77"/>
                <a:ea typeface="Arial" panose="020B0604020202020204" pitchFamily="34" charset="0"/>
              </a:rPr>
              <a:t>Création d’un blog</a:t>
            </a:r>
          </a:p>
          <a:p>
            <a:pPr lvl="1">
              <a:lnSpc>
                <a:spcPct val="115000"/>
              </a:lnSpc>
            </a:pPr>
            <a:r>
              <a:rPr lang="fr-CH" sz="1800" dirty="0">
                <a:latin typeface="Montserrat" pitchFamily="2" charset="77"/>
                <a:ea typeface="Arial" panose="020B0604020202020204" pitchFamily="34" charset="0"/>
              </a:rPr>
              <a:t>Création de </a:t>
            </a:r>
            <a:r>
              <a:rPr lang="fr-CH" sz="1800">
                <a:latin typeface="Montserrat" pitchFamily="2" charset="77"/>
                <a:ea typeface="Arial" panose="020B0604020202020204" pitchFamily="34" charset="0"/>
              </a:rPr>
              <a:t>landing page pour de SEA </a:t>
            </a:r>
            <a:endParaRPr lang="fr-CH" sz="1800" dirty="0">
              <a:latin typeface="Montserrat" pitchFamily="2" charset="77"/>
              <a:ea typeface="Arial" panose="020B0604020202020204" pitchFamily="34" charset="0"/>
            </a:endParaRPr>
          </a:p>
          <a:p>
            <a:pPr lvl="1">
              <a:lnSpc>
                <a:spcPct val="115000"/>
              </a:lnSpc>
            </a:pPr>
            <a:endParaRPr lang="fr-CH" sz="1800" dirty="0">
              <a:latin typeface="Montserrat" pitchFamily="2" charset="77"/>
              <a:ea typeface="Arial" panose="020B0604020202020204" pitchFamily="34" charset="0"/>
            </a:endParaRPr>
          </a:p>
          <a:p>
            <a:pPr lvl="1">
              <a:lnSpc>
                <a:spcPct val="115000"/>
              </a:lnSpc>
            </a:pPr>
            <a:endParaRPr lang="fr-CH" sz="1800" dirty="0">
              <a:latin typeface="Montserrat" pitchFamily="2" charset="77"/>
              <a:ea typeface="Arial" panose="020B0604020202020204" pitchFamily="34" charset="0"/>
            </a:endParaRPr>
          </a:p>
          <a:p>
            <a:pPr marL="800100" lvl="1" indent="-342900">
              <a:lnSpc>
                <a:spcPct val="115000"/>
              </a:lnSpc>
              <a:buFont typeface="Arial" panose="020B0604020202020204" pitchFamily="34" charset="0"/>
              <a:buChar char="●"/>
            </a:pPr>
            <a:endParaRPr lang="fr-CH" sz="1800" u="none" strike="noStrike" dirty="0">
              <a:effectLst/>
              <a:latin typeface="Montserrat" pitchFamily="2" charset="77"/>
              <a:ea typeface="Arial" panose="020B0604020202020204" pitchFamily="34" charset="0"/>
            </a:endParaRPr>
          </a:p>
          <a:p>
            <a:pPr marL="0" indent="0">
              <a:lnSpc>
                <a:spcPct val="115000"/>
              </a:lnSpc>
              <a:buNone/>
            </a:pPr>
            <a:endParaRPr lang="fr-CH" sz="2200" u="none" strike="noStrike" dirty="0">
              <a:effectLst/>
              <a:latin typeface="Montserrat" pitchFamily="2" charset="77"/>
              <a:ea typeface="Arial" panose="020B0604020202020204" pitchFamily="34" charset="0"/>
            </a:endParaRPr>
          </a:p>
          <a:p>
            <a:pPr marL="342900" lvl="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9838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t>A quoi sert les spécifications techniques ?</a:t>
            </a:r>
          </a:p>
        </p:txBody>
      </p:sp>
      <p:sp>
        <p:nvSpPr>
          <p:cNvPr id="3" name="Espace réservé du contenu 2">
            <a:extLst>
              <a:ext uri="{FF2B5EF4-FFF2-40B4-BE49-F238E27FC236}">
                <a16:creationId xmlns:a16="http://schemas.microsoft.com/office/drawing/2014/main" id="{57ED5896-4B85-7938-1A08-3FAF29036462}"/>
              </a:ext>
            </a:extLst>
          </p:cNvPr>
          <p:cNvSpPr>
            <a:spLocks noGrp="1"/>
          </p:cNvSpPr>
          <p:nvPr>
            <p:ph idx="1"/>
          </p:nvPr>
        </p:nvSpPr>
        <p:spPr>
          <a:xfrm>
            <a:off x="838200" y="4721225"/>
            <a:ext cx="10515600" cy="1325563"/>
          </a:xfrm>
          <a:scene3d>
            <a:camera prst="orthographicFront"/>
            <a:lightRig rig="threePt" dir="t"/>
          </a:scene3d>
          <a:sp3d>
            <a:bevelT w="57150"/>
          </a:sp3d>
        </p:spPr>
        <p:txBody>
          <a:bodyPr/>
          <a:lstStyle/>
          <a:p>
            <a:pPr marL="0" indent="0" algn="just">
              <a:buNone/>
            </a:pPr>
            <a:r>
              <a:rPr lang="fr-FR" dirty="0"/>
              <a:t>Les spécifications techniques </a:t>
            </a:r>
            <a:r>
              <a:rPr lang="fr-CH" dirty="0"/>
              <a:t>relatent de la documentation des méthodes, procédés, et technologies sélectionnées pour faire face aux contraintes de réalisation du projet. </a:t>
            </a:r>
            <a:endParaRPr lang="fr-FR" dirty="0"/>
          </a:p>
        </p:txBody>
      </p:sp>
      <p:sp>
        <p:nvSpPr>
          <p:cNvPr id="4" name="Triangle rectangle 3">
            <a:extLst>
              <a:ext uri="{FF2B5EF4-FFF2-40B4-BE49-F238E27FC236}">
                <a16:creationId xmlns:a16="http://schemas.microsoft.com/office/drawing/2014/main" id="{1FD7CDD3-3439-94D0-880F-2B6E09F7250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7" name="image1.png">
            <a:extLst>
              <a:ext uri="{FF2B5EF4-FFF2-40B4-BE49-F238E27FC236}">
                <a16:creationId xmlns:a16="http://schemas.microsoft.com/office/drawing/2014/main" id="{21C3420C-9A3E-B3E2-B1F6-A29D97F0DECA}"/>
              </a:ext>
            </a:extLst>
          </p:cNvPr>
          <p:cNvPicPr/>
          <p:nvPr/>
        </p:nvPicPr>
        <p:blipFill rotWithShape="1">
          <a:blip r:embed="rId3"/>
          <a:srcRect l="8082" r="8898"/>
          <a:stretch/>
        </p:blipFill>
        <p:spPr>
          <a:xfrm rot="2719298">
            <a:off x="10983242" y="303651"/>
            <a:ext cx="1084537" cy="720000"/>
          </a:xfrm>
          <a:prstGeom prst="rect">
            <a:avLst/>
          </a:prstGeom>
          <a:ln/>
        </p:spPr>
      </p:pic>
      <p:pic>
        <p:nvPicPr>
          <p:cNvPr id="11" name="Image 10" descr="Une image contenant texte, capture d’écran, Police, ligne&#10;&#10;Description générée automatiquement">
            <a:extLst>
              <a:ext uri="{FF2B5EF4-FFF2-40B4-BE49-F238E27FC236}">
                <a16:creationId xmlns:a16="http://schemas.microsoft.com/office/drawing/2014/main" id="{B3DD90EE-E563-804F-D1D5-960999A08D9B}"/>
              </a:ext>
            </a:extLst>
          </p:cNvPr>
          <p:cNvPicPr>
            <a:picLocks noChangeAspect="1"/>
          </p:cNvPicPr>
          <p:nvPr/>
        </p:nvPicPr>
        <p:blipFill>
          <a:blip r:embed="rId4"/>
          <a:stretch>
            <a:fillRect/>
          </a:stretch>
        </p:blipFill>
        <p:spPr>
          <a:xfrm>
            <a:off x="2209800" y="1690688"/>
            <a:ext cx="7772400" cy="2492102"/>
          </a:xfrm>
          <a:prstGeom prst="rect">
            <a:avLst/>
          </a:prstGeom>
          <a:effectLst>
            <a:softEdge rad="0"/>
          </a:effectLst>
          <a:scene3d>
            <a:camera prst="orthographicFront"/>
            <a:lightRig rig="threePt" dir="t"/>
          </a:scene3d>
          <a:sp3d>
            <a:bevelT w="6350"/>
          </a:sp3d>
        </p:spPr>
      </p:pic>
    </p:spTree>
    <p:extLst>
      <p:ext uri="{BB962C8B-B14F-4D97-AF65-F5344CB8AC3E}">
        <p14:creationId xmlns:p14="http://schemas.microsoft.com/office/powerpoint/2010/main" val="415082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1FD7CDD3-3439-94D0-880F-2B6E09F7250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C7268A6B-4605-26D2-2364-DC5BF8D07AD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38405E71-39FF-BDC4-02F9-1B81443AEEAF}"/>
              </a:ext>
            </a:extLst>
          </p:cNvPr>
          <p:cNvSpPr>
            <a:spLocks noGrp="1"/>
          </p:cNvSpPr>
          <p:nvPr>
            <p:ph idx="1"/>
          </p:nvPr>
        </p:nvSpPr>
        <p:spPr>
          <a:xfrm>
            <a:off x="838200" y="2030877"/>
            <a:ext cx="10515600" cy="4015912"/>
          </a:xfrm>
          <a:scene3d>
            <a:camera prst="orthographicFront"/>
            <a:lightRig rig="threePt" dir="t"/>
          </a:scene3d>
          <a:sp3d>
            <a:bevelT w="57150"/>
          </a:sp3d>
        </p:spPr>
        <p:txBody>
          <a:bodyPr/>
          <a:lstStyle/>
          <a:p>
            <a:pPr marL="0" indent="0" algn="just">
              <a:buNone/>
            </a:pPr>
            <a:r>
              <a:rPr lang="fr-CH" u="sng" dirty="0"/>
              <a:t>Besoin principal :</a:t>
            </a:r>
            <a:r>
              <a:rPr lang="fr-CH" dirty="0"/>
              <a:t> </a:t>
            </a:r>
            <a:r>
              <a:rPr lang="fr-FR" sz="1800" i="1" dirty="0">
                <a:effectLst/>
                <a:latin typeface="Montserrat" pitchFamily="2" charset="77"/>
                <a:ea typeface="Montserrat" pitchFamily="2" charset="77"/>
                <a:cs typeface="Montserrat" pitchFamily="2" charset="77"/>
              </a:rPr>
              <a:t>Création d’un outil permettant aux restaurateurs de créer, éditer, imprimer et partager des menus .</a:t>
            </a:r>
          </a:p>
          <a:p>
            <a:pPr marL="0" indent="0" algn="just">
              <a:buNone/>
            </a:pPr>
            <a:endParaRPr lang="fr-FR" sz="1800" i="1" dirty="0">
              <a:latin typeface="Montserrat" pitchFamily="2" charset="77"/>
              <a:ea typeface="Montserrat" pitchFamily="2" charset="77"/>
              <a:cs typeface="Montserrat" pitchFamily="2" charset="77"/>
            </a:endParaRPr>
          </a:p>
          <a:p>
            <a:pPr marL="0" indent="0" algn="just">
              <a:buNone/>
            </a:pPr>
            <a:r>
              <a:rPr lang="fr-FR" u="sng" dirty="0"/>
              <a:t>Framework Frontend :</a:t>
            </a:r>
            <a:r>
              <a:rPr lang="fr-FR" dirty="0"/>
              <a:t> </a:t>
            </a:r>
            <a:r>
              <a:rPr lang="fr-FR" sz="1800" i="1" dirty="0" err="1">
                <a:effectLst/>
                <a:latin typeface="Montserrat" pitchFamily="2" charset="77"/>
                <a:ea typeface="Montserrat" pitchFamily="2" charset="77"/>
                <a:cs typeface="Montserrat" pitchFamily="2" charset="77"/>
              </a:rPr>
              <a:t>React.js</a:t>
            </a:r>
            <a:endParaRPr lang="fr-FR" sz="1800" i="1" dirty="0">
              <a:effectLst/>
              <a:latin typeface="Montserrat" pitchFamily="2" charset="77"/>
              <a:ea typeface="Montserrat" pitchFamily="2" charset="77"/>
              <a:cs typeface="Montserrat" pitchFamily="2" charset="77"/>
            </a:endParaRPr>
          </a:p>
          <a:p>
            <a:pPr marL="0" indent="0" algn="just">
              <a:buNone/>
            </a:pPr>
            <a:endParaRPr lang="fr-FR" sz="1800" i="1" dirty="0">
              <a:latin typeface="Montserrat" pitchFamily="2" charset="77"/>
              <a:ea typeface="Montserrat" pitchFamily="2" charset="77"/>
              <a:cs typeface="Montserrat" pitchFamily="2" charset="77"/>
            </a:endParaRPr>
          </a:p>
          <a:p>
            <a:pPr marL="0" indent="0" algn="just">
              <a:buNone/>
            </a:pPr>
            <a:r>
              <a:rPr lang="fr-FR" u="sng" dirty="0"/>
              <a:t>Framework  Backend :</a:t>
            </a:r>
            <a:r>
              <a:rPr lang="fr-FR" dirty="0"/>
              <a:t> </a:t>
            </a:r>
            <a:r>
              <a:rPr lang="fr-FR" sz="1800" i="1" dirty="0">
                <a:effectLst/>
                <a:latin typeface="Montserrat" pitchFamily="2" charset="77"/>
                <a:ea typeface="Montserrat" pitchFamily="2" charset="77"/>
                <a:cs typeface="Montserrat" pitchFamily="2" charset="77"/>
              </a:rPr>
              <a:t>Express.js</a:t>
            </a:r>
          </a:p>
          <a:p>
            <a:pPr marL="0" indent="0" algn="just">
              <a:buNone/>
            </a:pPr>
            <a:endParaRPr lang="fr-FR" sz="1800" i="1" dirty="0">
              <a:latin typeface="Montserrat" pitchFamily="2" charset="77"/>
            </a:endParaRPr>
          </a:p>
          <a:p>
            <a:pPr marL="0" indent="0" algn="just">
              <a:buNone/>
            </a:pPr>
            <a:endParaRPr lang="fr-FR" dirty="0"/>
          </a:p>
        </p:txBody>
      </p:sp>
    </p:spTree>
    <p:extLst>
      <p:ext uri="{BB962C8B-B14F-4D97-AF65-F5344CB8AC3E}">
        <p14:creationId xmlns:p14="http://schemas.microsoft.com/office/powerpoint/2010/main" val="336308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FFCC6F74-87BD-7280-2641-7438E0BCF73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658426-627B-B6C3-A95D-E8D396E4C152}"/>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7105FCFB-8A58-856D-F794-F01053AFE25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E7F08588-F506-95EC-0CCC-23F11DB6EB2A}"/>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24835834-AF73-D811-B773-8D96556F068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E4958980-155F-79BF-6169-D18F565E23FF}"/>
              </a:ext>
            </a:extLst>
          </p:cNvPr>
          <p:cNvSpPr>
            <a:spLocks noGrp="1"/>
          </p:cNvSpPr>
          <p:nvPr>
            <p:ph idx="1"/>
          </p:nvPr>
        </p:nvSpPr>
        <p:spPr>
          <a:xfrm>
            <a:off x="838200" y="2030877"/>
            <a:ext cx="10515600" cy="4015912"/>
          </a:xfrm>
          <a:scene3d>
            <a:camera prst="orthographicFront"/>
            <a:lightRig rig="threePt" dir="t"/>
          </a:scene3d>
          <a:sp3d>
            <a:bevelT w="57150"/>
          </a:sp3d>
        </p:spPr>
        <p:txBody>
          <a:bodyPr>
            <a:normAutofit/>
          </a:bodyPr>
          <a:lstStyle/>
          <a:p>
            <a:pPr marL="0" indent="0" algn="just">
              <a:buNone/>
            </a:pPr>
            <a:r>
              <a:rPr lang="fr-CH" u="sng" dirty="0"/>
              <a:t>Pourquoi choisir React.JS et </a:t>
            </a:r>
            <a:r>
              <a:rPr lang="fr-CH" u="sng" dirty="0" err="1"/>
              <a:t>Express.JS</a:t>
            </a:r>
            <a:r>
              <a:rPr lang="fr-CH" u="sng" dirty="0"/>
              <a:t> ?</a:t>
            </a:r>
          </a:p>
          <a:p>
            <a:pPr marL="0" indent="0" algn="just">
              <a:buNone/>
            </a:pPr>
            <a:endParaRPr lang="fr-CH" sz="1800" i="1" u="sng" dirty="0">
              <a:latin typeface="Montserrat" pitchFamily="2" charset="77"/>
            </a:endParaRPr>
          </a:p>
          <a:p>
            <a:pPr algn="just"/>
            <a:r>
              <a:rPr lang="fr-CH" sz="1800" i="1" u="sng" dirty="0">
                <a:latin typeface="Montserrat" pitchFamily="2" charset="77"/>
              </a:rPr>
              <a:t>React.JS :</a:t>
            </a:r>
            <a:r>
              <a:rPr lang="fr-CH" sz="1800" dirty="0">
                <a:latin typeface="Montserrat" pitchFamily="2" charset="77"/>
              </a:rPr>
              <a:t> Langage javascript, React est plutôt simple à comprendre et à travailler avec. Il est encore maintenu par Meta et par une une grande communauté de développeurs individuels et d'entreprises.</a:t>
            </a:r>
            <a:endParaRPr lang="fr-FR" sz="1800" dirty="0">
              <a:latin typeface="Montserrat" pitchFamily="2" charset="77"/>
            </a:endParaRPr>
          </a:p>
          <a:p>
            <a:pPr marL="0" indent="0" algn="just">
              <a:buNone/>
            </a:pPr>
            <a:endParaRPr lang="fr-FR" sz="1800" dirty="0"/>
          </a:p>
          <a:p>
            <a:pPr algn="just"/>
            <a:r>
              <a:rPr lang="fr-CH" sz="1800" i="1" u="sng" dirty="0">
                <a:latin typeface="Montserrat" pitchFamily="2" charset="77"/>
              </a:rPr>
              <a:t>Epress.JS :</a:t>
            </a:r>
            <a:r>
              <a:rPr lang="fr-CH" sz="1800" dirty="0">
                <a:latin typeface="Montserrat" pitchFamily="2" charset="77"/>
              </a:rPr>
              <a:t> Langage javascript, Express est une infrastructure d'application (framework), écrit en JavaScript et hébergée dans l'environnement d'exécution node.js. Adéquat pour un projet de cette taille</a:t>
            </a:r>
          </a:p>
          <a:p>
            <a:pPr algn="just"/>
            <a:endParaRPr lang="fr-CH" sz="1800" dirty="0">
              <a:latin typeface="Montserrat" pitchFamily="2" charset="77"/>
            </a:endParaRPr>
          </a:p>
          <a:p>
            <a:pPr algn="just"/>
            <a:r>
              <a:rPr lang="fr-CH" sz="1800" dirty="0">
                <a:latin typeface="Montserrat" pitchFamily="2" charset="77"/>
              </a:rPr>
              <a:t>= Front et back écrit dans la même langue (Javascript) + fait partie de MERN</a:t>
            </a:r>
            <a:endParaRPr lang="fr-FR" sz="1800" dirty="0">
              <a:latin typeface="Montserrat" pitchFamily="2" charset="77"/>
            </a:endParaRPr>
          </a:p>
        </p:txBody>
      </p:sp>
    </p:spTree>
    <p:extLst>
      <p:ext uri="{BB962C8B-B14F-4D97-AF65-F5344CB8AC3E}">
        <p14:creationId xmlns:p14="http://schemas.microsoft.com/office/powerpoint/2010/main" val="6109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E6919477-5373-F40D-EBF9-1CD88A51E06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32D2CF2-FDC5-C69F-3077-B65720790886}"/>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6E4C99AB-A330-7FBF-448E-5517FEF5D4DD}"/>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85CB34ED-DC96-40D3-A78A-2447C723F329}"/>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F276CC6B-6883-97BB-9926-0158C1250BF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1D032F71-5E7C-5DD8-6CD1-09BBC16BA739}"/>
              </a:ext>
            </a:extLst>
          </p:cNvPr>
          <p:cNvSpPr>
            <a:spLocks noGrp="1"/>
          </p:cNvSpPr>
          <p:nvPr>
            <p:ph idx="1"/>
          </p:nvPr>
        </p:nvSpPr>
        <p:spPr>
          <a:xfrm>
            <a:off x="838200" y="1878015"/>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Permettre aux utilisateurs de se créer un compte</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Modal avec React.JS + API REST</a:t>
            </a:r>
          </a:p>
          <a:p>
            <a:pPr marL="0" indent="0" algn="just">
              <a:buNone/>
            </a:pPr>
            <a:endParaRPr lang="fr-FR" sz="1800" i="1" dirty="0">
              <a:latin typeface="Montserrat" pitchFamily="2" charset="77"/>
            </a:endParaRPr>
          </a:p>
          <a:p>
            <a:pPr marL="0" indent="0" algn="just">
              <a:buNone/>
            </a:pPr>
            <a:endParaRPr lang="fr-FR" dirty="0"/>
          </a:p>
        </p:txBody>
      </p:sp>
      <p:pic>
        <p:nvPicPr>
          <p:cNvPr id="11" name="Image 10" descr="Une image contenant texte, capture d’écran, logiciel, Page web&#10;&#10;Description générée automatiquement">
            <a:extLst>
              <a:ext uri="{FF2B5EF4-FFF2-40B4-BE49-F238E27FC236}">
                <a16:creationId xmlns:a16="http://schemas.microsoft.com/office/drawing/2014/main" id="{E052ADE7-1804-CBBD-DA2D-5720D6D0FFF2}"/>
              </a:ext>
            </a:extLst>
          </p:cNvPr>
          <p:cNvPicPr>
            <a:picLocks noChangeAspect="1"/>
          </p:cNvPicPr>
          <p:nvPr/>
        </p:nvPicPr>
        <p:blipFill>
          <a:blip r:embed="rId4"/>
          <a:stretch>
            <a:fillRect/>
          </a:stretch>
        </p:blipFill>
        <p:spPr>
          <a:xfrm>
            <a:off x="8467231" y="2588711"/>
            <a:ext cx="3236695" cy="1968108"/>
          </a:xfrm>
          <a:prstGeom prst="rect">
            <a:avLst/>
          </a:prstGeom>
        </p:spPr>
      </p:pic>
      <p:sp>
        <p:nvSpPr>
          <p:cNvPr id="12" name="Espace réservé du contenu 2">
            <a:extLst>
              <a:ext uri="{FF2B5EF4-FFF2-40B4-BE49-F238E27FC236}">
                <a16:creationId xmlns:a16="http://schemas.microsoft.com/office/drawing/2014/main" id="{3040DE08-7CB7-AD28-5342-EA65E114EEB7}"/>
              </a:ext>
            </a:extLst>
          </p:cNvPr>
          <p:cNvSpPr txBox="1">
            <a:spLocks/>
          </p:cNvSpPr>
          <p:nvPr/>
        </p:nvSpPr>
        <p:spPr>
          <a:xfrm>
            <a:off x="838200" y="4691961"/>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Permettre aux utilisateurs de se connecter à leurs comptes</a:t>
            </a:r>
          </a:p>
          <a:p>
            <a:pPr marL="0" indent="0" algn="just">
              <a:buFont typeface="Arial" panose="020B0604020202020204" pitchFamily="34" charset="0"/>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Modal avec React.JS + API REST </a:t>
            </a:r>
            <a:r>
              <a:rPr lang="fr-FR" sz="1800" u="sng" dirty="0">
                <a:latin typeface="Montserrat" pitchFamily="2" charset="77"/>
              </a:rPr>
              <a:t> </a:t>
            </a: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45D2D0F7-E875-CEE9-C6DB-74B3BD948B08}"/>
              </a:ext>
            </a:extLst>
          </p:cNvPr>
          <p:cNvSpPr txBox="1"/>
          <p:nvPr/>
        </p:nvSpPr>
        <p:spPr>
          <a:xfrm>
            <a:off x="838200" y="6094399"/>
            <a:ext cx="10504449" cy="738664"/>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L’api REST permet de créer, chercher, modifier et supprimer des infos dans le backend. React est  parfait pour créer des modales avec formulaire de connexion </a:t>
            </a:r>
          </a:p>
          <a:p>
            <a:endParaRPr lang="fr-FR" dirty="0"/>
          </a:p>
        </p:txBody>
      </p:sp>
    </p:spTree>
    <p:extLst>
      <p:ext uri="{BB962C8B-B14F-4D97-AF65-F5344CB8AC3E}">
        <p14:creationId xmlns:p14="http://schemas.microsoft.com/office/powerpoint/2010/main" val="1798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78E0F941-2926-5AD9-DEE9-CF780A7521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E4A20B-2811-37B6-6903-29060ED5B939}"/>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034E4984-5EEF-65E2-B5CE-07D7B951C5E5}"/>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C722C519-1FCB-F5A1-3458-1A2F12E170CD}"/>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15464F19-68A7-5A83-B424-259F224426A3}"/>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1E8807A9-191D-DE92-7C14-F20C6C40CCD7}"/>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Accès à son Dashboard</a:t>
            </a:r>
            <a:r>
              <a:rPr lang="fr-CH" sz="1200" dirty="0">
                <a:effectLst/>
              </a:rPr>
              <a:t> </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1" name="Image 10">
            <a:extLst>
              <a:ext uri="{FF2B5EF4-FFF2-40B4-BE49-F238E27FC236}">
                <a16:creationId xmlns:a16="http://schemas.microsoft.com/office/drawing/2014/main" id="{1F90B462-C655-94B7-0E73-8DA35BF6A44A}"/>
              </a:ext>
            </a:extLst>
          </p:cNvPr>
          <p:cNvPicPr>
            <a:picLocks noChangeAspect="1"/>
          </p:cNvPicPr>
          <p:nvPr/>
        </p:nvPicPr>
        <p:blipFill>
          <a:blip r:embed="rId4"/>
          <a:srcRect/>
          <a:stretch/>
        </p:blipFill>
        <p:spPr>
          <a:xfrm>
            <a:off x="8288815" y="2656058"/>
            <a:ext cx="3236695" cy="1967226"/>
          </a:xfrm>
          <a:prstGeom prst="rect">
            <a:avLst/>
          </a:prstGeom>
        </p:spPr>
      </p:pic>
      <p:sp>
        <p:nvSpPr>
          <p:cNvPr id="12" name="Espace réservé du contenu 2">
            <a:extLst>
              <a:ext uri="{FF2B5EF4-FFF2-40B4-BE49-F238E27FC236}">
                <a16:creationId xmlns:a16="http://schemas.microsoft.com/office/drawing/2014/main" id="{8FAF31C2-B154-E1E5-44B3-D2338E2C9D97}"/>
              </a:ext>
            </a:extLst>
          </p:cNvPr>
          <p:cNvSpPr txBox="1">
            <a:spLocks/>
          </p:cNvSpPr>
          <p:nvPr/>
        </p:nvSpPr>
        <p:spPr>
          <a:xfrm>
            <a:off x="838200" y="4264852"/>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Créer un menu</a:t>
            </a:r>
          </a:p>
          <a:p>
            <a:pPr marL="0" indent="0" algn="just">
              <a:buFont typeface="Arial" panose="020B0604020202020204" pitchFamily="34" charset="0"/>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Modal avec React.JS + API REST </a:t>
            </a:r>
            <a:r>
              <a:rPr lang="fr-FR" sz="1800" u="sng" dirty="0">
                <a:latin typeface="Montserrat" pitchFamily="2" charset="77"/>
              </a:rPr>
              <a:t> </a:t>
            </a:r>
            <a:endParaRPr lang="fr-FR" sz="2000" u="sng" dirty="0">
              <a:latin typeface="Montserrat" pitchFamily="2" charset="77"/>
            </a:endParaRP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15E6A1C1-F480-9940-03C2-14EFC562BE2A}"/>
              </a:ext>
            </a:extLst>
          </p:cNvPr>
          <p:cNvSpPr txBox="1"/>
          <p:nvPr/>
        </p:nvSpPr>
        <p:spPr>
          <a:xfrm>
            <a:off x="838200" y="6094399"/>
            <a:ext cx="10504449" cy="738664"/>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Toutes les pages du site seront en créées avec React, un Framework performant pour le frontend + API REST pour créer des items du menu et envoyer les informations à la base de données.   </a:t>
            </a:r>
          </a:p>
          <a:p>
            <a:endParaRPr lang="fr-FR" dirty="0"/>
          </a:p>
        </p:txBody>
      </p:sp>
    </p:spTree>
    <p:extLst>
      <p:ext uri="{BB962C8B-B14F-4D97-AF65-F5344CB8AC3E}">
        <p14:creationId xmlns:p14="http://schemas.microsoft.com/office/powerpoint/2010/main" val="3255492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EF8D0C0F-2845-1E5F-F1C1-3D2E81E0C1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673854F-590D-F75B-2A14-A50B96E8C126}"/>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B2741141-248A-01B8-F3AD-FE6F0905BE1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C9E20215-30F4-6064-C39B-47B6A490CAA4}"/>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7B46717A-A393-1B06-5F18-4576CF6D778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9DE9BC7B-F9CB-9FD7-4856-C4CA719BD921}"/>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Ajouter une catégorie</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 modal + API</a:t>
            </a:r>
          </a:p>
          <a:p>
            <a:pPr marL="0" indent="0" algn="just">
              <a:buNone/>
            </a:pPr>
            <a:endParaRPr lang="fr-FR" sz="1800" i="1" dirty="0">
              <a:latin typeface="Montserrat" pitchFamily="2" charset="77"/>
            </a:endParaRPr>
          </a:p>
          <a:p>
            <a:pPr marL="0" indent="0" algn="just">
              <a:buNone/>
            </a:pPr>
            <a:endParaRPr lang="fr-FR" dirty="0"/>
          </a:p>
        </p:txBody>
      </p:sp>
      <p:sp>
        <p:nvSpPr>
          <p:cNvPr id="12" name="Espace réservé du contenu 2">
            <a:extLst>
              <a:ext uri="{FF2B5EF4-FFF2-40B4-BE49-F238E27FC236}">
                <a16:creationId xmlns:a16="http://schemas.microsoft.com/office/drawing/2014/main" id="{C940196F-A84C-4297-4D45-E782D38F434A}"/>
              </a:ext>
            </a:extLst>
          </p:cNvPr>
          <p:cNvSpPr txBox="1">
            <a:spLocks/>
          </p:cNvSpPr>
          <p:nvPr/>
        </p:nvSpPr>
        <p:spPr>
          <a:xfrm>
            <a:off x="838200" y="4781169"/>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Ajouter un plat </a:t>
            </a: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 modal + API</a:t>
            </a:r>
            <a:endParaRPr lang="fr-FR" sz="2000" dirty="0">
              <a:latin typeface="Montserrat" pitchFamily="2" charset="77"/>
            </a:endParaRPr>
          </a:p>
          <a:p>
            <a:pPr marL="0" indent="0" algn="just">
              <a:buFont typeface="Arial" panose="020B0604020202020204" pitchFamily="34" charset="0"/>
              <a:buNone/>
            </a:pPr>
            <a:endParaRPr lang="fr-FR" sz="2000" u="sng" dirty="0">
              <a:latin typeface="Montserrat" pitchFamily="2" charset="77"/>
            </a:endParaRP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pic>
        <p:nvPicPr>
          <p:cNvPr id="8" name="Image 7" descr="Une image contenant texte, capture d’écran, conception&#10;&#10;Description générée automatiquement">
            <a:extLst>
              <a:ext uri="{FF2B5EF4-FFF2-40B4-BE49-F238E27FC236}">
                <a16:creationId xmlns:a16="http://schemas.microsoft.com/office/drawing/2014/main" id="{B9C59E13-5086-16F1-5456-63A4E9F09493}"/>
              </a:ext>
            </a:extLst>
          </p:cNvPr>
          <p:cNvPicPr>
            <a:picLocks noChangeAspect="1"/>
          </p:cNvPicPr>
          <p:nvPr/>
        </p:nvPicPr>
        <p:blipFill>
          <a:blip r:embed="rId4"/>
          <a:stretch>
            <a:fillRect/>
          </a:stretch>
        </p:blipFill>
        <p:spPr>
          <a:xfrm>
            <a:off x="7432218" y="3967068"/>
            <a:ext cx="3758295" cy="2060663"/>
          </a:xfrm>
          <a:prstGeom prst="rect">
            <a:avLst/>
          </a:prstGeom>
        </p:spPr>
      </p:pic>
      <p:pic>
        <p:nvPicPr>
          <p:cNvPr id="10" name="Image 9" descr="Une image contenant texte, capture d’écran, conception&#10;&#10;Description générée automatiquement">
            <a:extLst>
              <a:ext uri="{FF2B5EF4-FFF2-40B4-BE49-F238E27FC236}">
                <a16:creationId xmlns:a16="http://schemas.microsoft.com/office/drawing/2014/main" id="{F5585463-DB25-8F13-2312-818385036AA8}"/>
              </a:ext>
            </a:extLst>
          </p:cNvPr>
          <p:cNvPicPr>
            <a:picLocks noChangeAspect="1"/>
          </p:cNvPicPr>
          <p:nvPr/>
        </p:nvPicPr>
        <p:blipFill>
          <a:blip r:embed="rId5"/>
          <a:stretch>
            <a:fillRect/>
          </a:stretch>
        </p:blipFill>
        <p:spPr>
          <a:xfrm>
            <a:off x="7432679" y="1620909"/>
            <a:ext cx="3757834" cy="2060663"/>
          </a:xfrm>
          <a:prstGeom prst="rect">
            <a:avLst/>
          </a:prstGeom>
        </p:spPr>
      </p:pic>
      <p:sp>
        <p:nvSpPr>
          <p:cNvPr id="5" name="ZoneTexte 4">
            <a:extLst>
              <a:ext uri="{FF2B5EF4-FFF2-40B4-BE49-F238E27FC236}">
                <a16:creationId xmlns:a16="http://schemas.microsoft.com/office/drawing/2014/main" id="{917C68FB-577B-20CD-FBE7-1B4F0330D355}"/>
              </a:ext>
            </a:extLst>
          </p:cNvPr>
          <p:cNvSpPr txBox="1"/>
          <p:nvPr/>
        </p:nvSpPr>
        <p:spPr>
          <a:xfrm>
            <a:off x="838200" y="6094399"/>
            <a:ext cx="10504449" cy="738664"/>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des modales en React + API REST pour créer des catégories ou plat du menu et envoyer les informations à la base de données.   </a:t>
            </a:r>
          </a:p>
          <a:p>
            <a:endParaRPr lang="fr-FR" dirty="0"/>
          </a:p>
        </p:txBody>
      </p:sp>
    </p:spTree>
    <p:extLst>
      <p:ext uri="{BB962C8B-B14F-4D97-AF65-F5344CB8AC3E}">
        <p14:creationId xmlns:p14="http://schemas.microsoft.com/office/powerpoint/2010/main" val="332888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B82DD80C-4219-7744-6532-A44CFAFA20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A7336BB-E658-3671-7521-A91779D19B0C}"/>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52170C88-D586-10B7-C8CE-95B4AE87DD9A}"/>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10DDCD06-C7E6-1315-F631-10FF986E743B}"/>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0109BD43-DB2F-8D44-BCF2-7F48889DF434}"/>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D22451E-3492-08A5-DE9B-24B40A86D1AE}"/>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rPr>
              <a:t>S</a:t>
            </a:r>
            <a:r>
              <a:rPr lang="fr-FR" sz="1800" i="1" dirty="0">
                <a:effectLst/>
                <a:latin typeface="Montserrat" pitchFamily="2" charset="77"/>
                <a:ea typeface="Montserrat" pitchFamily="2" charset="77"/>
                <a:cs typeface="Montserrat" pitchFamily="2" charset="77"/>
              </a:rPr>
              <a:t>tyliser son menu</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 API REST</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1" name="Image 10">
            <a:extLst>
              <a:ext uri="{FF2B5EF4-FFF2-40B4-BE49-F238E27FC236}">
                <a16:creationId xmlns:a16="http://schemas.microsoft.com/office/drawing/2014/main" id="{4990884A-83B0-33DA-54B9-D26C0945B719}"/>
              </a:ext>
            </a:extLst>
          </p:cNvPr>
          <p:cNvPicPr>
            <a:picLocks noChangeAspect="1"/>
          </p:cNvPicPr>
          <p:nvPr/>
        </p:nvPicPr>
        <p:blipFill>
          <a:blip r:embed="rId4"/>
          <a:srcRect/>
          <a:stretch/>
        </p:blipFill>
        <p:spPr>
          <a:xfrm>
            <a:off x="8291067" y="2656058"/>
            <a:ext cx="3234443" cy="1967226"/>
          </a:xfrm>
          <a:prstGeom prst="rect">
            <a:avLst/>
          </a:prstGeom>
        </p:spPr>
      </p:pic>
      <p:sp>
        <p:nvSpPr>
          <p:cNvPr id="12" name="Espace réservé du contenu 2">
            <a:extLst>
              <a:ext uri="{FF2B5EF4-FFF2-40B4-BE49-F238E27FC236}">
                <a16:creationId xmlns:a16="http://schemas.microsoft.com/office/drawing/2014/main" id="{17A1A91A-BA70-6293-2594-E06FE8B94653}"/>
              </a:ext>
            </a:extLst>
          </p:cNvPr>
          <p:cNvSpPr txBox="1">
            <a:spLocks/>
          </p:cNvSpPr>
          <p:nvPr/>
        </p:nvSpPr>
        <p:spPr>
          <a:xfrm>
            <a:off x="838200" y="4781169"/>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rPr>
              <a:t>I</a:t>
            </a:r>
            <a:r>
              <a:rPr lang="fr-FR" sz="1800" i="1" dirty="0">
                <a:latin typeface="Montserrat" pitchFamily="2" charset="77"/>
                <a:ea typeface="Montserrat" pitchFamily="2" charset="77"/>
                <a:cs typeface="Montserrat" pitchFamily="2" charset="77"/>
              </a:rPr>
              <a:t>mprimer son menu </a:t>
            </a:r>
          </a:p>
          <a:p>
            <a:pPr marL="0" indent="0" algn="just">
              <a:buFont typeface="Arial" panose="020B0604020202020204" pitchFamily="34" charset="0"/>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a:t>
            </a: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8A66EAF7-3295-2D60-2025-D5CC8B634B67}"/>
              </a:ext>
            </a:extLst>
          </p:cNvPr>
          <p:cNvSpPr txBox="1"/>
          <p:nvPr/>
        </p:nvSpPr>
        <p:spPr>
          <a:xfrm>
            <a:off x="838200" y="6094399"/>
            <a:ext cx="10504449" cy="553998"/>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de React  pour créer  la stylisation + API REST pour envoyer les informations de style choisi à la base de données. </a:t>
            </a:r>
          </a:p>
          <a:p>
            <a:endParaRPr lang="fr-FR" dirty="0"/>
          </a:p>
        </p:txBody>
      </p:sp>
    </p:spTree>
    <p:extLst>
      <p:ext uri="{BB962C8B-B14F-4D97-AF65-F5344CB8AC3E}">
        <p14:creationId xmlns:p14="http://schemas.microsoft.com/office/powerpoint/2010/main" val="346605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D84331F0-F0B8-7755-1E6A-1C9ABB8886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258B7E-9143-61A4-7CC8-0C66F397D47A}"/>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2227892B-2E14-1F49-D1EE-40A80E7D353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ED3C11D9-38AF-8520-EED3-2241ACBC9D70}"/>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F2B448F6-9FCE-8352-C6CB-F82B23983C75}"/>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D8F1EB18-EBCB-8E84-B141-CA1955BE569E}"/>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Exporter son menu (PDF, Deliveroo et Instagram ) </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react.pdf, Menu API Deliveroo, API Graph for IG </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8" name="Image 7" descr="Une image contenant texte, capture d’écran, cheval&#10;&#10;Description générée automatiquement">
            <a:extLst>
              <a:ext uri="{FF2B5EF4-FFF2-40B4-BE49-F238E27FC236}">
                <a16:creationId xmlns:a16="http://schemas.microsoft.com/office/drawing/2014/main" id="{894C6669-AC3D-7C0E-B2B3-C726C6158D51}"/>
              </a:ext>
            </a:extLst>
          </p:cNvPr>
          <p:cNvPicPr>
            <a:picLocks noChangeAspect="1"/>
          </p:cNvPicPr>
          <p:nvPr/>
        </p:nvPicPr>
        <p:blipFill>
          <a:blip r:embed="rId4"/>
          <a:stretch>
            <a:fillRect/>
          </a:stretch>
        </p:blipFill>
        <p:spPr>
          <a:xfrm>
            <a:off x="1179054" y="3274546"/>
            <a:ext cx="2796785" cy="3218329"/>
          </a:xfrm>
          <a:prstGeom prst="rect">
            <a:avLst/>
          </a:prstGeom>
        </p:spPr>
      </p:pic>
      <p:pic>
        <p:nvPicPr>
          <p:cNvPr id="10" name="Image 9" descr="Une image contenant texte, capture d’écran, document, Police&#10;&#10;Description générée automatiquement">
            <a:extLst>
              <a:ext uri="{FF2B5EF4-FFF2-40B4-BE49-F238E27FC236}">
                <a16:creationId xmlns:a16="http://schemas.microsoft.com/office/drawing/2014/main" id="{AA0F5ECB-913B-2382-8B74-228FD4CA4169}"/>
              </a:ext>
            </a:extLst>
          </p:cNvPr>
          <p:cNvPicPr>
            <a:picLocks noChangeAspect="1"/>
          </p:cNvPicPr>
          <p:nvPr/>
        </p:nvPicPr>
        <p:blipFill>
          <a:blip r:embed="rId5"/>
          <a:stretch>
            <a:fillRect/>
          </a:stretch>
        </p:blipFill>
        <p:spPr>
          <a:xfrm>
            <a:off x="8216163" y="3687490"/>
            <a:ext cx="2947321" cy="1941382"/>
          </a:xfrm>
          <a:prstGeom prst="rect">
            <a:avLst/>
          </a:prstGeom>
        </p:spPr>
      </p:pic>
      <p:pic>
        <p:nvPicPr>
          <p:cNvPr id="14" name="Image 13" descr="Une image contenant texte, capture d’écran, Police, diagramme&#10;&#10;Description générée automatiquement">
            <a:extLst>
              <a:ext uri="{FF2B5EF4-FFF2-40B4-BE49-F238E27FC236}">
                <a16:creationId xmlns:a16="http://schemas.microsoft.com/office/drawing/2014/main" id="{A8CA57A5-66FF-D641-5BD7-E89D389E09BF}"/>
              </a:ext>
            </a:extLst>
          </p:cNvPr>
          <p:cNvPicPr>
            <a:picLocks noChangeAspect="1"/>
          </p:cNvPicPr>
          <p:nvPr/>
        </p:nvPicPr>
        <p:blipFill>
          <a:blip r:embed="rId6"/>
          <a:stretch>
            <a:fillRect/>
          </a:stretch>
        </p:blipFill>
        <p:spPr>
          <a:xfrm>
            <a:off x="4471737" y="3687490"/>
            <a:ext cx="3248526" cy="1890992"/>
          </a:xfrm>
          <a:prstGeom prst="rect">
            <a:avLst/>
          </a:prstGeom>
        </p:spPr>
      </p:pic>
      <p:sp>
        <p:nvSpPr>
          <p:cNvPr id="5" name="ZoneTexte 4">
            <a:extLst>
              <a:ext uri="{FF2B5EF4-FFF2-40B4-BE49-F238E27FC236}">
                <a16:creationId xmlns:a16="http://schemas.microsoft.com/office/drawing/2014/main" id="{E8664A66-05D6-FFCC-A420-A5C7049B1647}"/>
              </a:ext>
            </a:extLst>
          </p:cNvPr>
          <p:cNvSpPr txBox="1"/>
          <p:nvPr/>
        </p:nvSpPr>
        <p:spPr>
          <a:xfrm>
            <a:off x="4316693" y="6094399"/>
            <a:ext cx="7025956" cy="461665"/>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d’API tierces pour l’export du menu après sa création (</a:t>
            </a:r>
            <a:r>
              <a:rPr lang="fr-FR" sz="1200" dirty="0" err="1">
                <a:latin typeface="Montserrat" pitchFamily="2" charset="77"/>
                <a:ea typeface="Montserrat" pitchFamily="2" charset="77"/>
                <a:cs typeface="Montserrat" pitchFamily="2" charset="77"/>
              </a:rPr>
              <a:t>pdf</a:t>
            </a:r>
            <a:r>
              <a:rPr lang="fr-FR" sz="1200" dirty="0">
                <a:latin typeface="Montserrat" pitchFamily="2" charset="77"/>
                <a:ea typeface="Montserrat" pitchFamily="2" charset="77"/>
                <a:cs typeface="Montserrat" pitchFamily="2" charset="77"/>
              </a:rPr>
              <a:t>, </a:t>
            </a:r>
            <a:r>
              <a:rPr lang="fr-FR" sz="1200" dirty="0" err="1">
                <a:latin typeface="Montserrat" pitchFamily="2" charset="77"/>
                <a:ea typeface="Montserrat" pitchFamily="2" charset="77"/>
                <a:cs typeface="Montserrat" pitchFamily="2" charset="77"/>
              </a:rPr>
              <a:t>deliveroo</a:t>
            </a:r>
            <a:r>
              <a:rPr lang="fr-FR" sz="1200" dirty="0">
                <a:latin typeface="Montserrat" pitchFamily="2" charset="77"/>
                <a:ea typeface="Montserrat" pitchFamily="2" charset="77"/>
                <a:cs typeface="Montserrat" pitchFamily="2" charset="77"/>
              </a:rPr>
              <a:t> et </a:t>
            </a:r>
            <a:r>
              <a:rPr lang="fr-FR" sz="1200" dirty="0" err="1">
                <a:latin typeface="Montserrat" pitchFamily="2" charset="77"/>
                <a:ea typeface="Montserrat" pitchFamily="2" charset="77"/>
                <a:cs typeface="Montserrat" pitchFamily="2" charset="77"/>
              </a:rPr>
              <a:t>instagram</a:t>
            </a:r>
            <a:r>
              <a:rPr lang="fr-FR" sz="1200" dirty="0">
                <a:latin typeface="Montserrat" pitchFamily="2" charset="77"/>
                <a:ea typeface="Montserrat" pitchFamily="2" charset="77"/>
                <a:cs typeface="Montserrat" pitchFamily="2" charset="77"/>
              </a:rPr>
              <a:t>)</a:t>
            </a:r>
            <a:endParaRPr lang="fr-FR" dirty="0"/>
          </a:p>
        </p:txBody>
      </p:sp>
    </p:spTree>
    <p:extLst>
      <p:ext uri="{BB962C8B-B14F-4D97-AF65-F5344CB8AC3E}">
        <p14:creationId xmlns:p14="http://schemas.microsoft.com/office/powerpoint/2010/main" val="30930545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26773</TotalTime>
  <Words>906</Words>
  <Application>Microsoft Macintosh PowerPoint</Application>
  <PresentationFormat>Grand écran</PresentationFormat>
  <Paragraphs>93</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Montserrat</vt:lpstr>
      <vt:lpstr>Thème Office</vt:lpstr>
      <vt:lpstr>Spécifications techniques</vt:lpstr>
      <vt:lpstr>A quoi sert les spécifications techniques ?</vt:lpstr>
      <vt:lpstr>I. Les choix technologiques :</vt:lpstr>
      <vt:lpstr>I. Les choix technologiques :</vt:lpstr>
      <vt:lpstr>I. Les choix technologiques :</vt:lpstr>
      <vt:lpstr>I. Les choix technologiques :</vt:lpstr>
      <vt:lpstr>I. Les choix technologiques :</vt:lpstr>
      <vt:lpstr>I. Les choix technologiques :</vt:lpstr>
      <vt:lpstr>I. Les choix technologiques :</vt:lpstr>
      <vt:lpstr>II. Liens avec le backend :</vt:lpstr>
      <vt:lpstr>II. Liens avec le backend :</vt:lpstr>
      <vt:lpstr>III. Nom de domaine et hébergement :</vt:lpstr>
      <vt:lpstr>IV. Accessibilité :</vt:lpstr>
      <vt:lpstr>V. Service tiers:</vt:lpstr>
      <vt:lpstr>VI. Sécurité:</vt:lpstr>
      <vt:lpstr>VI. Maintenance et futures MAJ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veille  technologique</dc:title>
  <dc:creator>Marketing</dc:creator>
  <cp:lastModifiedBy>Marketing</cp:lastModifiedBy>
  <cp:revision>54</cp:revision>
  <dcterms:created xsi:type="dcterms:W3CDTF">2024-01-11T14:04:32Z</dcterms:created>
  <dcterms:modified xsi:type="dcterms:W3CDTF">2024-03-25T16:06:38Z</dcterms:modified>
</cp:coreProperties>
</file>